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 id="2147483673" r:id="rId3"/>
  </p:sldMasterIdLst>
  <p:notesMasterIdLst>
    <p:notesMasterId r:id="rId29"/>
  </p:notesMasterIdLst>
  <p:handoutMasterIdLst>
    <p:handoutMasterId r:id="rId30"/>
  </p:handoutMasterIdLst>
  <p:sldIdLst>
    <p:sldId id="350" r:id="rId4"/>
    <p:sldId id="256" r:id="rId5"/>
    <p:sldId id="322" r:id="rId6"/>
    <p:sldId id="341" r:id="rId7"/>
    <p:sldId id="346" r:id="rId8"/>
    <p:sldId id="347" r:id="rId9"/>
    <p:sldId id="348" r:id="rId10"/>
    <p:sldId id="326" r:id="rId11"/>
    <p:sldId id="335" r:id="rId12"/>
    <p:sldId id="336" r:id="rId13"/>
    <p:sldId id="342" r:id="rId14"/>
    <p:sldId id="329" r:id="rId15"/>
    <p:sldId id="330" r:id="rId16"/>
    <p:sldId id="331" r:id="rId17"/>
    <p:sldId id="332" r:id="rId18"/>
    <p:sldId id="333" r:id="rId19"/>
    <p:sldId id="349" r:id="rId20"/>
    <p:sldId id="324" r:id="rId21"/>
    <p:sldId id="323" r:id="rId22"/>
    <p:sldId id="343" r:id="rId23"/>
    <p:sldId id="344" r:id="rId24"/>
    <p:sldId id="345" r:id="rId25"/>
    <p:sldId id="338" r:id="rId26"/>
    <p:sldId id="337" r:id="rId27"/>
    <p:sldId id="258" r:id="rId28"/>
  </p:sldIdLst>
  <p:sldSz cx="9144000" cy="6858000" type="screen4x3"/>
  <p:notesSz cx="7010400" cy="92964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ontserrat" panose="00000500000000000000" pitchFamily="2"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Open Sans"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Open Sans"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Open Sans"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Open Sans"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Open Sans" pitchFamily="34" charset="0"/>
        <a:ea typeface="+mn-ea"/>
        <a:cs typeface="+mn-cs"/>
      </a:defRPr>
    </a:lvl5pPr>
    <a:lvl6pPr marL="2286000" algn="l" defTabSz="914400" rtl="0" eaLnBrk="1" latinLnBrk="0" hangingPunct="1">
      <a:defRPr kern="1200">
        <a:solidFill>
          <a:schemeClr val="tx1"/>
        </a:solidFill>
        <a:latin typeface="Open Sans" pitchFamily="34" charset="0"/>
        <a:ea typeface="+mn-ea"/>
        <a:cs typeface="+mn-cs"/>
      </a:defRPr>
    </a:lvl6pPr>
    <a:lvl7pPr marL="2743200" algn="l" defTabSz="914400" rtl="0" eaLnBrk="1" latinLnBrk="0" hangingPunct="1">
      <a:defRPr kern="1200">
        <a:solidFill>
          <a:schemeClr val="tx1"/>
        </a:solidFill>
        <a:latin typeface="Open Sans" pitchFamily="34" charset="0"/>
        <a:ea typeface="+mn-ea"/>
        <a:cs typeface="+mn-cs"/>
      </a:defRPr>
    </a:lvl7pPr>
    <a:lvl8pPr marL="3200400" algn="l" defTabSz="914400" rtl="0" eaLnBrk="1" latinLnBrk="0" hangingPunct="1">
      <a:defRPr kern="1200">
        <a:solidFill>
          <a:schemeClr val="tx1"/>
        </a:solidFill>
        <a:latin typeface="Open Sans" pitchFamily="34" charset="0"/>
        <a:ea typeface="+mn-ea"/>
        <a:cs typeface="+mn-cs"/>
      </a:defRPr>
    </a:lvl8pPr>
    <a:lvl9pPr marL="3657600" algn="l" defTabSz="914400" rtl="0" eaLnBrk="1" latinLnBrk="0" hangingPunct="1">
      <a:defRPr kern="1200">
        <a:solidFill>
          <a:schemeClr val="tx1"/>
        </a:solidFill>
        <a:latin typeface="Open Sans"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s, Sherell" initials="SS" lastIdx="1" clrIdx="0">
    <p:extLst>
      <p:ext uri="{19B8F6BF-5375-455C-9EA6-DF929625EA0E}">
        <p15:presenceInfo xmlns:p15="http://schemas.microsoft.com/office/powerpoint/2012/main" userId="S::stevens@dhec.sc.gov::9b037f5a-81d3-4fbc-9b84-9f5ea0f78992" providerId="AD"/>
      </p:ext>
    </p:extLst>
  </p:cmAuthor>
  <p:cmAuthor id="2" name="Salehi, McColloch S." initials="SMS" lastIdx="2" clrIdx="1">
    <p:extLst>
      <p:ext uri="{19B8F6BF-5375-455C-9EA6-DF929625EA0E}">
        <p15:presenceInfo xmlns:p15="http://schemas.microsoft.com/office/powerpoint/2012/main" userId="S::salehims@dhec.sc.gov::51bcd60e-5971-43de-a955-5d9dba105e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4D0"/>
    <a:srgbClr val="00A9CE"/>
    <a:srgbClr val="00629B"/>
    <a:srgbClr val="84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2021" autoAdjust="0"/>
  </p:normalViewPr>
  <p:slideViewPr>
    <p:cSldViewPr snapToGrid="0">
      <p:cViewPr varScale="1">
        <p:scale>
          <a:sx n="93" d="100"/>
          <a:sy n="93" d="100"/>
        </p:scale>
        <p:origin x="1722" y="9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B038F7-87F3-49CE-B2BD-9BD95BE9A70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8E7A5D-6A3B-4D09-B135-46025CB0EFC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8B1263E-E377-487C-92BD-21CBA96FF9D2}" type="datetimeFigureOut">
              <a:rPr lang="en-US" smtClean="0"/>
              <a:t>9/15/2021</a:t>
            </a:fld>
            <a:endParaRPr lang="en-US"/>
          </a:p>
        </p:txBody>
      </p:sp>
      <p:sp>
        <p:nvSpPr>
          <p:cNvPr id="4" name="Footer Placeholder 3">
            <a:extLst>
              <a:ext uri="{FF2B5EF4-FFF2-40B4-BE49-F238E27FC236}">
                <a16:creationId xmlns:a16="http://schemas.microsoft.com/office/drawing/2014/main" id="{65D4BB41-949D-48F4-A9C5-44C95169C51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CDC Vaccine Storage and Handling Toolkt rev. March 2021</a:t>
            </a:r>
          </a:p>
        </p:txBody>
      </p:sp>
      <p:sp>
        <p:nvSpPr>
          <p:cNvPr id="5" name="Slide Number Placeholder 4">
            <a:extLst>
              <a:ext uri="{FF2B5EF4-FFF2-40B4-BE49-F238E27FC236}">
                <a16:creationId xmlns:a16="http://schemas.microsoft.com/office/drawing/2014/main" id="{47711A66-597B-4371-BE4A-433DA6ABB1E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63DC5E1-681A-43A9-93A0-41699D7261B5}" type="slidenum">
              <a:rPr lang="en-US" smtClean="0"/>
              <a:t>‹#›</a:t>
            </a:fld>
            <a:endParaRPr lang="en-US"/>
          </a:p>
        </p:txBody>
      </p:sp>
    </p:spTree>
    <p:extLst>
      <p:ext uri="{BB962C8B-B14F-4D97-AF65-F5344CB8AC3E}">
        <p14:creationId xmlns:p14="http://schemas.microsoft.com/office/powerpoint/2010/main" val="1599869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E24141-7084-4213-905D-3D58C80E0D5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D7B6B9FB-13B3-4927-B5C1-15F9A2D01FCA}"/>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smtClean="0"/>
            </a:lvl1pPr>
          </a:lstStyle>
          <a:p>
            <a:pPr>
              <a:defRPr/>
            </a:pPr>
            <a:fld id="{3028118B-1BA8-47C5-9E17-7DC028787201}" type="datetimeFigureOut">
              <a:rPr lang="en-US"/>
              <a:pPr>
                <a:defRPr/>
              </a:pPr>
              <a:t>9/15/2021</a:t>
            </a:fld>
            <a:endParaRPr lang="en-US"/>
          </a:p>
        </p:txBody>
      </p:sp>
      <p:sp>
        <p:nvSpPr>
          <p:cNvPr id="4" name="Slide Image Placeholder 3">
            <a:extLst>
              <a:ext uri="{FF2B5EF4-FFF2-40B4-BE49-F238E27FC236}">
                <a16:creationId xmlns:a16="http://schemas.microsoft.com/office/drawing/2014/main" id="{4B60C0EE-E3A0-4713-B746-11DF90A3A5AF}"/>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F6E8CFC0-85B5-4274-AEA9-CC9BB5BC4E95}"/>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760DFA5-3F32-46FB-86A3-FD3BDC58DC23}"/>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pPr>
              <a:defRPr/>
            </a:pPr>
            <a:r>
              <a:rPr lang="en-US"/>
              <a:t>CDC Vaccine Storage and Handling Toolkt rev. March 2021</a:t>
            </a:r>
          </a:p>
        </p:txBody>
      </p:sp>
      <p:sp>
        <p:nvSpPr>
          <p:cNvPr id="7" name="Slide Number Placeholder 6">
            <a:extLst>
              <a:ext uri="{FF2B5EF4-FFF2-40B4-BE49-F238E27FC236}">
                <a16:creationId xmlns:a16="http://schemas.microsoft.com/office/drawing/2014/main" id="{1A8E7620-86E2-4637-9C76-5FCB5000E86B}"/>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smtClean="0"/>
            </a:lvl1pPr>
          </a:lstStyle>
          <a:p>
            <a:pPr>
              <a:defRPr/>
            </a:pPr>
            <a:fld id="{CFE4DFE2-4E21-4D9D-8AC6-7774F543E5A9}" type="slidenum">
              <a:rPr lang="en-US"/>
              <a:pPr>
                <a:defRPr/>
              </a:pPr>
              <a:t>‹#›</a:t>
            </a:fld>
            <a:endParaRPr lang="en-US"/>
          </a:p>
        </p:txBody>
      </p:sp>
    </p:spTree>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0" dirty="0"/>
              <a:t>Welcome all! We’ll get started soon. </a:t>
            </a:r>
          </a:p>
        </p:txBody>
      </p:sp>
      <p:sp>
        <p:nvSpPr>
          <p:cNvPr id="4" name="Slide Number Placeholder 3"/>
          <p:cNvSpPr>
            <a:spLocks noGrp="1"/>
          </p:cNvSpPr>
          <p:nvPr>
            <p:ph type="sldNum" sz="quarter" idx="5"/>
          </p:nvPr>
        </p:nvSpPr>
        <p:spPr/>
        <p:txBody>
          <a:bodyPr/>
          <a:lstStyle/>
          <a:p>
            <a:pPr>
              <a:defRPr/>
            </a:pPr>
            <a:fld id="{CFE4DFE2-4E21-4D9D-8AC6-7774F543E5A9}" type="slidenum">
              <a:rPr lang="en-US" smtClean="0"/>
              <a:pPr>
                <a:defRPr/>
              </a:pPr>
              <a:t>2</a:t>
            </a:fld>
            <a:endParaRPr lang="en-US"/>
          </a:p>
        </p:txBody>
      </p:sp>
      <p:sp>
        <p:nvSpPr>
          <p:cNvPr id="5" name="Footer Placeholder 4">
            <a:extLst>
              <a:ext uri="{FF2B5EF4-FFF2-40B4-BE49-F238E27FC236}">
                <a16:creationId xmlns:a16="http://schemas.microsoft.com/office/drawing/2014/main" id="{FE81D5BB-7CCF-4C27-B1A8-6B9FDAE41826}"/>
              </a:ext>
            </a:extLst>
          </p:cNvPr>
          <p:cNvSpPr>
            <a:spLocks noGrp="1"/>
          </p:cNvSpPr>
          <p:nvPr>
            <p:ph type="ftr" sz="quarter" idx="4"/>
          </p:nvPr>
        </p:nvSpPr>
        <p:spPr/>
        <p:txBody>
          <a:bodyPr/>
          <a:lstStyle/>
          <a:p>
            <a:pPr>
              <a:defRPr/>
            </a:pPr>
            <a:r>
              <a:rPr lang="en-US"/>
              <a:t>CDC Vaccine Storage and Handling Toolkt rev. March 2021</a:t>
            </a:r>
          </a:p>
        </p:txBody>
      </p:sp>
    </p:spTree>
    <p:extLst>
      <p:ext uri="{BB962C8B-B14F-4D97-AF65-F5344CB8AC3E}">
        <p14:creationId xmlns:p14="http://schemas.microsoft.com/office/powerpoint/2010/main" val="2755634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couple more celebration pictures before we move on. On the left here we have a picture of our Immunizations Nurse Consultant, </a:t>
            </a:r>
            <a:r>
              <a:rPr lang="en-US" dirty="0" err="1"/>
              <a:t>Tarcia</a:t>
            </a:r>
            <a:r>
              <a:rPr lang="en-US" dirty="0"/>
              <a:t> Hill with our Division Director, Stephen White.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 the right is our VAMS and IIS teams who have taken on the lion’s share of the lift in this implementation.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11</a:t>
            </a:fld>
            <a:endParaRPr lang="en-US"/>
          </a:p>
        </p:txBody>
      </p:sp>
    </p:spTree>
    <p:extLst>
      <p:ext uri="{BB962C8B-B14F-4D97-AF65-F5344CB8AC3E}">
        <p14:creationId xmlns:p14="http://schemas.microsoft.com/office/powerpoint/2010/main" val="254238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Reminder of all our online  training resources for SIMON.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12</a:t>
            </a:fld>
            <a:endParaRPr lang="en-US"/>
          </a:p>
        </p:txBody>
      </p:sp>
    </p:spTree>
    <p:extLst>
      <p:ext uri="{BB962C8B-B14F-4D97-AF65-F5344CB8AC3E}">
        <p14:creationId xmlns:p14="http://schemas.microsoft.com/office/powerpoint/2010/main" val="45834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 the home page of our SIMON Website we have a link to the many training resources available on demand/online.</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13</a:t>
            </a:fld>
            <a:endParaRPr lang="en-US"/>
          </a:p>
        </p:txBody>
      </p:sp>
    </p:spTree>
    <p:extLst>
      <p:ext uri="{BB962C8B-B14F-4D97-AF65-F5344CB8AC3E}">
        <p14:creationId xmlns:p14="http://schemas.microsoft.com/office/powerpoint/2010/main" val="101150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have short training videos and printable guides available by topic, as well as webinar recordings with in-depth information on a variety of subjects.</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14</a:t>
            </a:fld>
            <a:endParaRPr lang="en-US"/>
          </a:p>
        </p:txBody>
      </p:sp>
    </p:spTree>
    <p:extLst>
      <p:ext uri="{BB962C8B-B14F-4D97-AF65-F5344CB8AC3E}">
        <p14:creationId xmlns:p14="http://schemas.microsoft.com/office/powerpoint/2010/main" val="87518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 new features are released the training videos and guides are updated and designated as new so you can readily access the latest information.</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15</a:t>
            </a:fld>
            <a:endParaRPr lang="en-US"/>
          </a:p>
        </p:txBody>
      </p:sp>
    </p:spTree>
    <p:extLst>
      <p:ext uri="{BB962C8B-B14F-4D97-AF65-F5344CB8AC3E}">
        <p14:creationId xmlns:p14="http://schemas.microsoft.com/office/powerpoint/2010/main" val="1738012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new users,  we have training guides that will walk them through the SIMON processes, utilizing short videos and printable guides.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16</a:t>
            </a:fld>
            <a:endParaRPr lang="en-US"/>
          </a:p>
        </p:txBody>
      </p:sp>
    </p:spTree>
    <p:extLst>
      <p:ext uri="{BB962C8B-B14F-4D97-AF65-F5344CB8AC3E}">
        <p14:creationId xmlns:p14="http://schemas.microsoft.com/office/powerpoint/2010/main" val="3768447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What would a birthday be without presents?  We have some for you.</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17</a:t>
            </a:fld>
            <a:endParaRPr lang="en-US"/>
          </a:p>
        </p:txBody>
      </p:sp>
    </p:spTree>
    <p:extLst>
      <p:ext uri="{BB962C8B-B14F-4D97-AF65-F5344CB8AC3E}">
        <p14:creationId xmlns:p14="http://schemas.microsoft.com/office/powerpoint/2010/main" val="15837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https://scdhec.gov/SIMON/patients-17-patient-reminder-recall-simon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Reminder Recall is one of the tools we are showcasing for SIMON’s birthday, and it’s a powerful one. Reminder Recall allows a provider to run reports based on timeframes, age groups, and vaccine series. The resulting report can help providers successfully outreach to patients based on certain parameters, and let them know it’s time to come in for a specific vaccination.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algn="l"/>
            <a:r>
              <a:rPr lang="en-US" sz="1800" b="0" i="0" dirty="0">
                <a:solidFill>
                  <a:srgbClr val="201F1E"/>
                </a:solidFill>
                <a:effectLst/>
                <a:latin typeface="Calibri" panose="020F0502020204030204" pitchFamily="34" charset="0"/>
              </a:rPr>
              <a:t>When using this tool, it’s important for providers to check the patient’s medical record to make sure all the immunization in the medical record are documented in the IIS. It is critical for accuracy (in multiple respects) that SC providers are making sure the immunizations given in their clinics have been imported or entered in the IIS.</a:t>
            </a:r>
          </a:p>
          <a:p>
            <a:pPr algn="l"/>
            <a:endParaRPr lang="en-US" sz="1800" b="0" i="0" dirty="0">
              <a:solidFill>
                <a:srgbClr val="201F1E"/>
              </a:solidFill>
              <a:effectLst/>
              <a:latin typeface="Calibri" panose="020F0502020204030204" pitchFamily="34" charset="0"/>
            </a:endParaRPr>
          </a:p>
          <a:p>
            <a:pPr algn="l"/>
            <a:r>
              <a:rPr lang="en-US" sz="1800" b="0" i="0" dirty="0">
                <a:solidFill>
                  <a:srgbClr val="201F1E"/>
                </a:solidFill>
                <a:effectLst/>
                <a:latin typeface="Calibri" panose="020F0502020204030204" pitchFamily="34" charset="0"/>
              </a:rPr>
              <a:t>I’ve linked the Reminder Recall tool in the slide and hope you all will check it out. The video is about 10 minutes long in total. </a:t>
            </a:r>
          </a:p>
          <a:p>
            <a:pPr algn="l"/>
            <a:r>
              <a:rPr lang="en-US" sz="1800" b="0" i="0" dirty="0">
                <a:solidFill>
                  <a:srgbClr val="201F1E"/>
                </a:solidFill>
                <a:effectLst/>
                <a:latin typeface="Calibri" panose="020F050202020403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18</a:t>
            </a:fld>
            <a:endParaRPr lang="en-US"/>
          </a:p>
        </p:txBody>
      </p:sp>
    </p:spTree>
    <p:extLst>
      <p:ext uri="{BB962C8B-B14F-4D97-AF65-F5344CB8AC3E}">
        <p14:creationId xmlns:p14="http://schemas.microsoft.com/office/powerpoint/2010/main" val="147057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Immunization Division is excited to announce that we are putting the final touches on the online temperature excursion tool for providers to report temperature excursions online.  This will be an interactive document between the  Immunization Staff and the provider.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goal for this interactive tool is to streamline the process for reporting a temperature excursion for a quicker turnaround from the initial report and the closing of the temperature report.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tool will look similar to the COVID-19 Temperature Excursion Tool that is available for the COVID 19 Providers.  (VFC providers that are current COVID Providers will be able to report all vaccines (including COVID vaccines) to this one document instead of having to report the excursions like what is being done now.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*More information for this tool will be coming in a few weeks. </a:t>
            </a:r>
          </a:p>
          <a:p>
            <a:endParaRPr lang="en-US" dirty="0"/>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19</a:t>
            </a:fld>
            <a:endParaRPr lang="en-US"/>
          </a:p>
        </p:txBody>
      </p:sp>
    </p:spTree>
    <p:extLst>
      <p:ext uri="{BB962C8B-B14F-4D97-AF65-F5344CB8AC3E}">
        <p14:creationId xmlns:p14="http://schemas.microsoft.com/office/powerpoint/2010/main" val="3397078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Here’s our Vaccines for Children staff celebrating SIMON’s birthday! VFC, like all aspects of our immunizations program, has benefitted from the implementation of SIMON. I would also like to share some other brief updates from VFC…..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20</a:t>
            </a:fld>
            <a:endParaRPr lang="en-US"/>
          </a:p>
        </p:txBody>
      </p:sp>
    </p:spTree>
    <p:extLst>
      <p:ext uri="{BB962C8B-B14F-4D97-AF65-F5344CB8AC3E}">
        <p14:creationId xmlns:p14="http://schemas.microsoft.com/office/powerpoint/2010/main" val="313981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Thank you all for joining us for SIMON’s one year birthday party! As we go through the presentation should you have questions please post them in the chat and our team will answer as many as possible, any we don’t get to will be answered and posted with the recording of this presentation on the SIMON Website.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is a special day for us, and for South Carolina as we reflect on a full year since we implemented the Statewide Immunization Online Network (SIMON). An IIS is a database that records all the vaccine doses administered by participating providers to patients. Having an IIS is a vital part of disease surveillance, outbreak management, and vaccine program continuous quality improvement. Implementing an IIS is a crucial advancement and… (slide)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3</a:t>
            </a:fld>
            <a:endParaRPr lang="en-US"/>
          </a:p>
        </p:txBody>
      </p:sp>
    </p:spTree>
    <p:extLst>
      <p:ext uri="{BB962C8B-B14F-4D97-AF65-F5344CB8AC3E}">
        <p14:creationId xmlns:p14="http://schemas.microsoft.com/office/powerpoint/2010/main" val="3072246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have a new website for the VFC program. In addition to being a streamlined hub for provider resources and information, this page has a very exciting feature which will soon go live.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21</a:t>
            </a:fld>
            <a:endParaRPr lang="en-US"/>
          </a:p>
        </p:txBody>
      </p:sp>
    </p:spTree>
    <p:extLst>
      <p:ext uri="{BB962C8B-B14F-4D97-AF65-F5344CB8AC3E}">
        <p14:creationId xmlns:p14="http://schemas.microsoft.com/office/powerpoint/2010/main" val="2103025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“Find a Provider” function! This is a searchable, map-based program that will allow families to quickly and easily identify providers offering free and low-cost vaccines, at locations convenient to them.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22</a:t>
            </a:fld>
            <a:endParaRPr lang="en-US"/>
          </a:p>
        </p:txBody>
      </p:sp>
    </p:spTree>
    <p:extLst>
      <p:ext uri="{BB962C8B-B14F-4D97-AF65-F5344CB8AC3E}">
        <p14:creationId xmlns:p14="http://schemas.microsoft.com/office/powerpoint/2010/main" val="2924998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please post in the chat and we will answer as many as possible and those we don’t get to we will answer and post with the recording of this webinar on the SIMON Website. </a:t>
            </a:r>
          </a:p>
        </p:txBody>
      </p:sp>
      <p:sp>
        <p:nvSpPr>
          <p:cNvPr id="4" name="Slide Number Placeholder 3"/>
          <p:cNvSpPr>
            <a:spLocks noGrp="1"/>
          </p:cNvSpPr>
          <p:nvPr>
            <p:ph type="sldNum" sz="quarter" idx="5"/>
          </p:nvPr>
        </p:nvSpPr>
        <p:spPr/>
        <p:txBody>
          <a:bodyPr/>
          <a:lstStyle/>
          <a:p>
            <a:pPr>
              <a:defRPr/>
            </a:pPr>
            <a:fld id="{CFE4DFE2-4E21-4D9D-8AC6-7774F543E5A9}" type="slidenum">
              <a:rPr lang="en-US" smtClean="0"/>
              <a:pPr>
                <a:defRPr/>
              </a:pPr>
              <a:t>23</a:t>
            </a:fld>
            <a:endParaRPr lang="en-US"/>
          </a:p>
        </p:txBody>
      </p:sp>
      <p:sp>
        <p:nvSpPr>
          <p:cNvPr id="5" name="Footer Placeholder 4">
            <a:extLst>
              <a:ext uri="{FF2B5EF4-FFF2-40B4-BE49-F238E27FC236}">
                <a16:creationId xmlns:a16="http://schemas.microsoft.com/office/drawing/2014/main" id="{673355BD-C172-4473-86F2-59E2AB64FC8A}"/>
              </a:ext>
            </a:extLst>
          </p:cNvPr>
          <p:cNvSpPr>
            <a:spLocks noGrp="1"/>
          </p:cNvSpPr>
          <p:nvPr>
            <p:ph type="ftr" sz="quarter" idx="4"/>
          </p:nvPr>
        </p:nvSpPr>
        <p:spPr/>
        <p:txBody>
          <a:bodyPr/>
          <a:lstStyle/>
          <a:p>
            <a:pPr>
              <a:defRPr/>
            </a:pPr>
            <a:r>
              <a:rPr lang="en-US"/>
              <a:t>CDC Vaccine Storage and Handling Toolkt rev. March 2021</a:t>
            </a:r>
          </a:p>
        </p:txBody>
      </p:sp>
    </p:spTree>
    <p:extLst>
      <p:ext uri="{BB962C8B-B14F-4D97-AF65-F5344CB8AC3E}">
        <p14:creationId xmlns:p14="http://schemas.microsoft.com/office/powerpoint/2010/main" val="4155516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Once again we want to thank you from the entire Immunizations Division. We appreciate you being here today, and we appreciate your partnership as we continue to innovate and advance immunization services in South Carolina.</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24</a:t>
            </a:fld>
            <a:endParaRPr lang="en-US"/>
          </a:p>
        </p:txBody>
      </p:sp>
    </p:spTree>
    <p:extLst>
      <p:ext uri="{BB962C8B-B14F-4D97-AF65-F5344CB8AC3E}">
        <p14:creationId xmlns:p14="http://schemas.microsoft.com/office/powerpoint/2010/main" val="202475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4DFE2-4E21-4D9D-8AC6-7774F543E5A9}" type="slidenum">
              <a:rPr lang="en-US" smtClean="0"/>
              <a:pPr>
                <a:defRPr/>
              </a:pPr>
              <a:t>25</a:t>
            </a:fld>
            <a:endParaRPr lang="en-US"/>
          </a:p>
        </p:txBody>
      </p:sp>
      <p:sp>
        <p:nvSpPr>
          <p:cNvPr id="5" name="Footer Placeholder 4">
            <a:extLst>
              <a:ext uri="{FF2B5EF4-FFF2-40B4-BE49-F238E27FC236}">
                <a16:creationId xmlns:a16="http://schemas.microsoft.com/office/drawing/2014/main" id="{812BC081-3C1D-4E46-A11D-EBFA79F2417C}"/>
              </a:ext>
            </a:extLst>
          </p:cNvPr>
          <p:cNvSpPr>
            <a:spLocks noGrp="1"/>
          </p:cNvSpPr>
          <p:nvPr>
            <p:ph type="ftr" sz="quarter" idx="4"/>
          </p:nvPr>
        </p:nvSpPr>
        <p:spPr/>
        <p:txBody>
          <a:bodyPr/>
          <a:lstStyle/>
          <a:p>
            <a:pPr>
              <a:defRPr/>
            </a:pPr>
            <a:r>
              <a:rPr lang="en-US"/>
              <a:t>CDC Vaccine Storage and Handling Toolkt rev. March 2021</a:t>
            </a:r>
          </a:p>
        </p:txBody>
      </p:sp>
    </p:spTree>
    <p:extLst>
      <p:ext uri="{BB962C8B-B14F-4D97-AF65-F5344CB8AC3E}">
        <p14:creationId xmlns:p14="http://schemas.microsoft.com/office/powerpoint/2010/main" val="359573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…shoutout to these brave leaders who implemented a whole new state system in the midst of a pandemic! They had no idea what they were in for. Let’s take a little trip down memory lane…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Stephen White, Division Director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Wendell Gulledge, Assistant Director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Chrystal </a:t>
            </a:r>
            <a:r>
              <a:rPr lang="en-US" dirty="0" err="1"/>
              <a:t>Gasowski</a:t>
            </a:r>
            <a:r>
              <a:rPr lang="en-US" dirty="0"/>
              <a:t>, Interim IIS Manager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Sherell Stevens-</a:t>
            </a:r>
            <a:r>
              <a:rPr lang="en-US" dirty="0" err="1"/>
              <a:t>Masten</a:t>
            </a:r>
            <a:r>
              <a:rPr lang="en-US" dirty="0"/>
              <a:t>, VFC Operations Manager</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4</a:t>
            </a:fld>
            <a:endParaRPr lang="en-US"/>
          </a:p>
        </p:txBody>
      </p:sp>
    </p:spTree>
    <p:extLst>
      <p:ext uri="{BB962C8B-B14F-4D97-AF65-F5344CB8AC3E}">
        <p14:creationId xmlns:p14="http://schemas.microsoft.com/office/powerpoint/2010/main" val="395569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February of 2020, </a:t>
            </a:r>
            <a:r>
              <a:rPr lang="en-US" b="0" i="0" dirty="0">
                <a:solidFill>
                  <a:srgbClr val="343434"/>
                </a:solidFill>
                <a:effectLst/>
                <a:latin typeface="Open Sans" panose="020B0606030504020204" pitchFamily="34" charset="0"/>
              </a:rPr>
              <a:t>DHEC’s Division of Immunizations hosted “Introduction to SIMON” presentations around the state. Our vendor partner, Envision, brought it’s training team to provide demonstrations of the features and functions of the new Immunization Information System. </a:t>
            </a:r>
            <a:endParaRPr lang="en-US" dirty="0"/>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5</a:t>
            </a:fld>
            <a:endParaRPr lang="en-US"/>
          </a:p>
        </p:txBody>
      </p:sp>
    </p:spTree>
    <p:extLst>
      <p:ext uri="{BB962C8B-B14F-4D97-AF65-F5344CB8AC3E}">
        <p14:creationId xmlns:p14="http://schemas.microsoft.com/office/powerpoint/2010/main" val="418565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6</a:t>
            </a:fld>
            <a:endParaRPr lang="en-US"/>
          </a:p>
        </p:txBody>
      </p:sp>
    </p:spTree>
    <p:extLst>
      <p:ext uri="{BB962C8B-B14F-4D97-AF65-F5344CB8AC3E}">
        <p14:creationId xmlns:p14="http://schemas.microsoft.com/office/powerpoint/2010/main" val="145545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the presentation for the </a:t>
            </a:r>
            <a:r>
              <a:rPr lang="en-US" dirty="0" err="1"/>
              <a:t>PeeDee</a:t>
            </a:r>
            <a:r>
              <a:rPr lang="en-US" dirty="0"/>
              <a:t> Region at the Southeastern Institute of Manufacturing and Technology we got “top billing” .</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7</a:t>
            </a:fld>
            <a:endParaRPr lang="en-US"/>
          </a:p>
        </p:txBody>
      </p:sp>
    </p:spTree>
    <p:extLst>
      <p:ext uri="{BB962C8B-B14F-4D97-AF65-F5344CB8AC3E}">
        <p14:creationId xmlns:p14="http://schemas.microsoft.com/office/powerpoint/2010/main" val="329008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200" dirty="0">
                <a:solidFill>
                  <a:schemeClr val="tx1"/>
                </a:solidFill>
                <a:latin typeface="+mn-lt"/>
                <a:ea typeface="+mn-ea"/>
                <a:cs typeface="+mn-cs"/>
              </a:rPr>
              <a:t>Here are some of the benefits that made us so excited about SIMON.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8</a:t>
            </a:fld>
            <a:endParaRPr lang="en-US"/>
          </a:p>
        </p:txBody>
      </p:sp>
    </p:spTree>
    <p:extLst>
      <p:ext uri="{BB962C8B-B14F-4D97-AF65-F5344CB8AC3E}">
        <p14:creationId xmlns:p14="http://schemas.microsoft.com/office/powerpoint/2010/main" val="2702049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System features that would bring new functionality to the Immunization Information System.</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9</a:t>
            </a:fld>
            <a:endParaRPr lang="en-US"/>
          </a:p>
        </p:txBody>
      </p:sp>
    </p:spTree>
    <p:extLst>
      <p:ext uri="{BB962C8B-B14F-4D97-AF65-F5344CB8AC3E}">
        <p14:creationId xmlns:p14="http://schemas.microsoft.com/office/powerpoint/2010/main" val="30623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SIMON supports the entire immunization partner community with benefits to Private clinics, School nurses , Local public health agencies and EHR vendors.</a:t>
            </a:r>
          </a:p>
        </p:txBody>
      </p:sp>
      <p:sp>
        <p:nvSpPr>
          <p:cNvPr id="4" name="Footer Placeholder 3"/>
          <p:cNvSpPr>
            <a:spLocks noGrp="1"/>
          </p:cNvSpPr>
          <p:nvPr>
            <p:ph type="ftr" sz="quarter" idx="4"/>
          </p:nvPr>
        </p:nvSpPr>
        <p:spPr/>
        <p:txBody>
          <a:bodyPr/>
          <a:lstStyle/>
          <a:p>
            <a:pPr>
              <a:defRPr/>
            </a:pPr>
            <a:r>
              <a:rPr lang="en-US"/>
              <a:t>CDC Vaccine Storage and Handling Toolkt rev. March 2021</a:t>
            </a:r>
          </a:p>
        </p:txBody>
      </p:sp>
      <p:sp>
        <p:nvSpPr>
          <p:cNvPr id="5" name="Slide Number Placeholder 4"/>
          <p:cNvSpPr>
            <a:spLocks noGrp="1"/>
          </p:cNvSpPr>
          <p:nvPr>
            <p:ph type="sldNum" sz="quarter" idx="5"/>
          </p:nvPr>
        </p:nvSpPr>
        <p:spPr/>
        <p:txBody>
          <a:bodyPr/>
          <a:lstStyle/>
          <a:p>
            <a:pPr>
              <a:defRPr/>
            </a:pPr>
            <a:fld id="{CFE4DFE2-4E21-4D9D-8AC6-7774F543E5A9}" type="slidenum">
              <a:rPr lang="en-US" smtClean="0"/>
              <a:pPr>
                <a:defRPr/>
              </a:pPr>
              <a:t>10</a:t>
            </a:fld>
            <a:endParaRPr lang="en-US"/>
          </a:p>
        </p:txBody>
      </p:sp>
    </p:spTree>
    <p:extLst>
      <p:ext uri="{BB962C8B-B14F-4D97-AF65-F5344CB8AC3E}">
        <p14:creationId xmlns:p14="http://schemas.microsoft.com/office/powerpoint/2010/main" val="189137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4" y="603849"/>
            <a:ext cx="4382218" cy="2286000"/>
          </a:xfrm>
        </p:spPr>
        <p:txBody>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4563374" y="3019246"/>
            <a:ext cx="4382218" cy="7504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966B23E-9528-436C-8804-2E4402B0E949}"/>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5FF4538-DDAF-4B99-BA5B-66F7A19559B1}" type="datetimeFigureOut">
              <a:rPr lang="en-US"/>
              <a:pPr>
                <a:defRPr/>
              </a:pPr>
              <a:t>9/15/2021</a:t>
            </a:fld>
            <a:endParaRPr lang="en-US"/>
          </a:p>
        </p:txBody>
      </p:sp>
      <p:sp>
        <p:nvSpPr>
          <p:cNvPr id="5" name="Footer Placeholder 4">
            <a:extLst>
              <a:ext uri="{FF2B5EF4-FFF2-40B4-BE49-F238E27FC236}">
                <a16:creationId xmlns:a16="http://schemas.microsoft.com/office/drawing/2014/main" id="{ED70E7BA-499F-42AE-88A6-F3CD57380C5B}"/>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C5549B51-7986-43E4-937C-EB0EBFE0064A}"/>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6D13710-84C0-46DA-A5F6-F4E4D047AC7D}" type="slidenum">
              <a:rPr lang="en-US"/>
              <a:pPr>
                <a:defRPr/>
              </a:pPr>
              <a:t>‹#›</a:t>
            </a:fld>
            <a:endParaRPr lang="en-US"/>
          </a:p>
        </p:txBody>
      </p:sp>
    </p:spTree>
    <p:extLst>
      <p:ext uri="{BB962C8B-B14F-4D97-AF65-F5344CB8AC3E}">
        <p14:creationId xmlns:p14="http://schemas.microsoft.com/office/powerpoint/2010/main" val="366786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03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939498D-9AE4-4CA4-B1D1-8F9F3F4A2B78}"/>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AD68A22-B531-4E2C-8740-79084DB0BE88}" type="datetimeFigureOut">
              <a:rPr lang="en-US"/>
              <a:pPr>
                <a:defRPr/>
              </a:pPr>
              <a:t>9/15/2021</a:t>
            </a:fld>
            <a:endParaRPr lang="en-US"/>
          </a:p>
        </p:txBody>
      </p:sp>
      <p:sp>
        <p:nvSpPr>
          <p:cNvPr id="4" name="Footer Placeholder 4">
            <a:extLst>
              <a:ext uri="{FF2B5EF4-FFF2-40B4-BE49-F238E27FC236}">
                <a16:creationId xmlns:a16="http://schemas.microsoft.com/office/drawing/2014/main" id="{93249D27-66E0-46AA-9FC0-0FD7F135C46E}"/>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a:extLst>
              <a:ext uri="{FF2B5EF4-FFF2-40B4-BE49-F238E27FC236}">
                <a16:creationId xmlns:a16="http://schemas.microsoft.com/office/drawing/2014/main" id="{B975E5C7-8045-436F-81D4-A731B0F0F5A5}"/>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676E01A-9DE8-43DC-96D7-168A9C018337}" type="slidenum">
              <a:rPr lang="en-US"/>
              <a:pPr>
                <a:defRPr/>
              </a:pPr>
              <a:t>‹#›</a:t>
            </a:fld>
            <a:endParaRPr lang="en-US"/>
          </a:p>
        </p:txBody>
      </p:sp>
    </p:spTree>
    <p:extLst>
      <p:ext uri="{BB962C8B-B14F-4D97-AF65-F5344CB8AC3E}">
        <p14:creationId xmlns:p14="http://schemas.microsoft.com/office/powerpoint/2010/main" val="240189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451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EC2426-7441-4E90-9306-6D3645B579C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D50C18D7-C3C0-4F81-ABE7-3FAB52017D2D}" type="datetimeFigureOut">
              <a:rPr lang="en-US"/>
              <a:pPr>
                <a:defRPr/>
              </a:pPr>
              <a:t>9/15/2021</a:t>
            </a:fld>
            <a:endParaRPr lang="en-US"/>
          </a:p>
        </p:txBody>
      </p:sp>
      <p:sp>
        <p:nvSpPr>
          <p:cNvPr id="5" name="Footer Placeholder 4">
            <a:extLst>
              <a:ext uri="{FF2B5EF4-FFF2-40B4-BE49-F238E27FC236}">
                <a16:creationId xmlns:a16="http://schemas.microsoft.com/office/drawing/2014/main" id="{7EB4471D-602E-4F4E-9F9F-B814B6056365}"/>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7B2B3B4-A339-438B-B240-23B3A47C4DAF}"/>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3A43E36-CD29-45FB-932F-3072DFC1B510}" type="slidenum">
              <a:rPr lang="en-US"/>
              <a:pPr>
                <a:defRPr/>
              </a:pPr>
              <a:t>‹#›</a:t>
            </a:fld>
            <a:endParaRPr lang="en-US"/>
          </a:p>
        </p:txBody>
      </p:sp>
    </p:spTree>
    <p:extLst>
      <p:ext uri="{BB962C8B-B14F-4D97-AF65-F5344CB8AC3E}">
        <p14:creationId xmlns:p14="http://schemas.microsoft.com/office/powerpoint/2010/main" val="206352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2386342"/>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86342"/>
            <a:ext cx="3867150" cy="38074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1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15875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2474793"/>
            <a:ext cx="386873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0238" y="3298705"/>
            <a:ext cx="3868737"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2474793"/>
            <a:ext cx="38877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3298705"/>
            <a:ext cx="3887788" cy="2877808"/>
          </a:xfrm>
        </p:spPr>
        <p:txBody>
          <a:bodyPr/>
          <a:lstStyle>
            <a:lvl1pPr>
              <a:defRPr>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39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52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11215"/>
            <a:ext cx="2949575"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841441"/>
            <a:ext cx="4629150" cy="4343700"/>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1600">
                <a:solidFill>
                  <a:srgbClr val="84BD00"/>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911415"/>
            <a:ext cx="2949575" cy="327372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47550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11215"/>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841441"/>
            <a:ext cx="4629150" cy="4343700"/>
          </a:xfrm>
        </p:spPr>
        <p:txBody>
          <a:bodyPr rtlCol="0">
            <a:normAutofit/>
          </a:bodyPr>
          <a:lstStyle>
            <a:lvl1pPr marL="0" indent="0">
              <a:buNone/>
              <a:defRPr sz="2800">
                <a:solidFill>
                  <a:srgbClr val="84BD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911415"/>
            <a:ext cx="2949575" cy="327372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4926991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EB83EB-9BB6-41A6-9FAD-D66F1422BE0A}"/>
              </a:ext>
            </a:extLst>
          </p:cNvPr>
          <p:cNvSpPr>
            <a:spLocks noGrp="1"/>
          </p:cNvSpPr>
          <p:nvPr>
            <p:ph type="title"/>
          </p:nvPr>
        </p:nvSpPr>
        <p:spPr bwMode="auto">
          <a:xfrm>
            <a:off x="4433888" y="365125"/>
            <a:ext cx="408146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9AC93FB-DA68-4693-B4DA-0ECA4521B570}"/>
              </a:ext>
            </a:extLst>
          </p:cNvPr>
          <p:cNvSpPr>
            <a:spLocks noGrp="1"/>
          </p:cNvSpPr>
          <p:nvPr>
            <p:ph type="body" idx="1"/>
          </p:nvPr>
        </p:nvSpPr>
        <p:spPr bwMode="auto">
          <a:xfrm>
            <a:off x="4433888" y="3235325"/>
            <a:ext cx="4081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Edit Master text styles</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rtl="0" eaLnBrk="1" fontAlgn="base" hangingPunct="1">
        <a:lnSpc>
          <a:spcPct val="90000"/>
        </a:lnSpc>
        <a:spcBef>
          <a:spcPct val="0"/>
        </a:spcBef>
        <a:spcAft>
          <a:spcPct val="0"/>
        </a:spcAft>
        <a:defRPr sz="4400" kern="120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2pPr>
      <a:lvl3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3pPr>
      <a:lvl4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4pPr>
      <a:lvl5pPr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5pPr>
      <a:lvl6pPr marL="4572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6pPr>
      <a:lvl7pPr marL="9144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7pPr>
      <a:lvl8pPr marL="13716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8pPr>
      <a:lvl9pPr marL="1828800" algn="l" rtl="0" eaLnBrk="1" fontAlgn="base" hangingPunct="1">
        <a:lnSpc>
          <a:spcPct val="90000"/>
        </a:lnSpc>
        <a:spcBef>
          <a:spcPct val="0"/>
        </a:spcBef>
        <a:spcAft>
          <a:spcPct val="0"/>
        </a:spcAft>
        <a:defRPr sz="4400">
          <a:solidFill>
            <a:schemeClr val="bg1"/>
          </a:solidFill>
          <a:latin typeface="Montserrat" panose="00000500000000000000" pitchFamily="50" charset="0"/>
        </a:defRPr>
      </a:lvl9pPr>
    </p:titleStyle>
    <p:bodyStyle>
      <a:lvl1pPr algn="l" rtl="0" eaLnBrk="1" fontAlgn="base" hangingPunct="1">
        <a:lnSpc>
          <a:spcPct val="90000"/>
        </a:lnSpc>
        <a:spcBef>
          <a:spcPts val="1000"/>
        </a:spcBef>
        <a:spcAft>
          <a:spcPct val="0"/>
        </a:spcAft>
        <a:defRPr sz="2400" kern="1200">
          <a:solidFill>
            <a:srgbClr val="00A9CE"/>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145D64C-94ED-4A31-8B9D-862B4E305F9C}"/>
              </a:ext>
            </a:extLst>
          </p:cNvPr>
          <p:cNvSpPr>
            <a:spLocks noGrp="1"/>
          </p:cNvSpPr>
          <p:nvPr>
            <p:ph type="title"/>
          </p:nvPr>
        </p:nvSpPr>
        <p:spPr bwMode="auto">
          <a:xfrm>
            <a:off x="628650" y="11493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C909D2F-A01F-4005-BC91-62F4C58C59B7}"/>
              </a:ext>
            </a:extLst>
          </p:cNvPr>
          <p:cNvSpPr>
            <a:spLocks noGrp="1"/>
          </p:cNvSpPr>
          <p:nvPr>
            <p:ph type="body" idx="1"/>
          </p:nvPr>
        </p:nvSpPr>
        <p:spPr bwMode="auto">
          <a:xfrm>
            <a:off x="628650" y="2609850"/>
            <a:ext cx="78867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0" r:id="rId1"/>
    <p:sldLayoutId id="2147483719" r:id="rId2"/>
    <p:sldLayoutId id="2147483711" r:id="rId3"/>
    <p:sldLayoutId id="2147483712" r:id="rId4"/>
    <p:sldLayoutId id="2147483713" r:id="rId5"/>
    <p:sldLayoutId id="2147483714" r:id="rId6"/>
    <p:sldLayoutId id="2147483715" r:id="rId7"/>
  </p:sldLayoutIdLst>
  <p:txStyles>
    <p:titleStyle>
      <a:lvl1pPr algn="l" rtl="0" eaLnBrk="0" fontAlgn="base" hangingPunct="0">
        <a:lnSpc>
          <a:spcPct val="90000"/>
        </a:lnSpc>
        <a:spcBef>
          <a:spcPct val="0"/>
        </a:spcBef>
        <a:spcAft>
          <a:spcPct val="0"/>
        </a:spcAft>
        <a:defRPr sz="4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5pPr>
      <a:lvl6pPr marL="457200" algn="l" rtl="0" fontAlgn="base">
        <a:lnSpc>
          <a:spcPct val="90000"/>
        </a:lnSpc>
        <a:spcBef>
          <a:spcPct val="0"/>
        </a:spcBef>
        <a:spcAft>
          <a:spcPct val="0"/>
        </a:spcAft>
        <a:defRPr sz="4000">
          <a:solidFill>
            <a:srgbClr val="00629B"/>
          </a:solidFill>
          <a:latin typeface="Montserrat" panose="00000500000000000000" pitchFamily="50" charset="0"/>
        </a:defRPr>
      </a:lvl6pPr>
      <a:lvl7pPr marL="914400" algn="l" rtl="0" fontAlgn="base">
        <a:lnSpc>
          <a:spcPct val="90000"/>
        </a:lnSpc>
        <a:spcBef>
          <a:spcPct val="0"/>
        </a:spcBef>
        <a:spcAft>
          <a:spcPct val="0"/>
        </a:spcAft>
        <a:defRPr sz="4000">
          <a:solidFill>
            <a:srgbClr val="00629B"/>
          </a:solidFill>
          <a:latin typeface="Montserrat" panose="00000500000000000000" pitchFamily="50" charset="0"/>
        </a:defRPr>
      </a:lvl7pPr>
      <a:lvl8pPr marL="1371600" algn="l" rtl="0" fontAlgn="base">
        <a:lnSpc>
          <a:spcPct val="90000"/>
        </a:lnSpc>
        <a:spcBef>
          <a:spcPct val="0"/>
        </a:spcBef>
        <a:spcAft>
          <a:spcPct val="0"/>
        </a:spcAft>
        <a:defRPr sz="4000">
          <a:solidFill>
            <a:srgbClr val="00629B"/>
          </a:solidFill>
          <a:latin typeface="Montserrat" panose="00000500000000000000" pitchFamily="50" charset="0"/>
        </a:defRPr>
      </a:lvl8pPr>
      <a:lvl9pPr marL="1828800" algn="l" rtl="0" fontAlgn="base">
        <a:lnSpc>
          <a:spcPct val="90000"/>
        </a:lnSpc>
        <a:spcBef>
          <a:spcPct val="0"/>
        </a:spcBef>
        <a:spcAft>
          <a:spcPct val="0"/>
        </a:spcAft>
        <a:defRPr sz="4000">
          <a:solidFill>
            <a:srgbClr val="00629B"/>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hyperlink" Target="http://www.scdhec.gov/SIMO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scdhec.gov/SIMON/patients-17-patient-reminder-recall-simo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https://scdhec.gov/SIMON/patients-17-patient-reminder-recall-simo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cdhec.gov/SIMON/patients-17-patient-reminder-recall-simon"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scdhec.gov/SIMON/patients-17-patient-reminder-recall-simo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hyperlink" Target="https://scdhec.gov/SIMON/patients-17-patient-reminder-recall-simo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s://scdhec.gov/SIMON/patients-17-patient-reminder-recall-simo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85A27-BAF1-4AD9-9DB1-5FED41DDE6D0}"/>
              </a:ext>
            </a:extLst>
          </p:cNvPr>
          <p:cNvPicPr>
            <a:picLocks noChangeAspect="1"/>
          </p:cNvPicPr>
          <p:nvPr/>
        </p:nvPicPr>
        <p:blipFill>
          <a:blip r:embed="rId2"/>
          <a:stretch>
            <a:fillRect/>
          </a:stretch>
        </p:blipFill>
        <p:spPr>
          <a:xfrm>
            <a:off x="1191802" y="1489753"/>
            <a:ext cx="6452172" cy="5044611"/>
          </a:xfrm>
          <a:prstGeom prst="rect">
            <a:avLst/>
          </a:prstGeom>
        </p:spPr>
      </p:pic>
    </p:spTree>
    <p:extLst>
      <p:ext uri="{BB962C8B-B14F-4D97-AF65-F5344CB8AC3E}">
        <p14:creationId xmlns:p14="http://schemas.microsoft.com/office/powerpoint/2010/main" val="146514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BEB20-84A7-4BF3-B819-E85ACC37B728}"/>
              </a:ext>
            </a:extLst>
          </p:cNvPr>
          <p:cNvSpPr txBox="1"/>
          <p:nvPr/>
        </p:nvSpPr>
        <p:spPr>
          <a:xfrm>
            <a:off x="304780" y="1274553"/>
            <a:ext cx="8534440" cy="3914213"/>
          </a:xfrm>
          <a:prstGeom prst="rect">
            <a:avLst/>
          </a:prstGeom>
          <a:noFill/>
        </p:spPr>
        <p:txBody>
          <a:bodyPr wrap="square" rtlCol="0">
            <a:spAutoFit/>
          </a:bodyPr>
          <a:lstStyle/>
          <a:p>
            <a:pPr marL="0" marR="0">
              <a:lnSpc>
                <a:spcPct val="107000"/>
              </a:lnSpc>
              <a:spcBef>
                <a:spcPts val="0"/>
              </a:spcBef>
              <a:spcAft>
                <a:spcPts val="800"/>
              </a:spcAft>
            </a:pPr>
            <a:r>
              <a:rPr lang="en-US" sz="2000" b="1" spc="-60" dirty="0">
                <a:solidFill>
                  <a:srgbClr val="303030"/>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2000" dirty="0">
                <a:solidFill>
                  <a:srgbClr val="00629B"/>
                </a:solidFill>
                <a:latin typeface="+mj-lt"/>
                <a:ea typeface="+mj-ea"/>
                <a:cs typeface="+mj-cs"/>
              </a:rPr>
              <a:t>SIMON Supports the Entire Immunization Partner Community</a:t>
            </a:r>
          </a:p>
          <a:p>
            <a:pPr marL="0" marR="0">
              <a:lnSpc>
                <a:spcPct val="107000"/>
              </a:lnSpc>
              <a:spcBef>
                <a:spcPts val="0"/>
              </a:spcBef>
              <a:spcAft>
                <a:spcPts val="800"/>
              </a:spcAft>
            </a:pPr>
            <a:endParaRPr lang="en-US" sz="2000" dirty="0">
              <a:solidFill>
                <a:srgbClr val="00629B"/>
              </a:solidFill>
              <a:latin typeface="+mj-lt"/>
              <a:ea typeface="+mj-ea"/>
              <a:cs typeface="+mj-cs"/>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mj-lt"/>
                <a:ea typeface="Times New Roman" panose="02020603050405020304" pitchFamily="18" charset="0"/>
                <a:cs typeface="Times New Roman" panose="02020603050405020304" pitchFamily="18" charset="0"/>
              </a:rPr>
              <a:t>Private clinics</a:t>
            </a:r>
            <a:r>
              <a:rPr lang="en-US" sz="1800" dirty="0">
                <a:effectLst/>
                <a:latin typeface="+mj-lt"/>
                <a:ea typeface="Times New Roman" panose="02020603050405020304" pitchFamily="18" charset="0"/>
                <a:cs typeface="Times New Roman" panose="02020603050405020304" pitchFamily="18" charset="0"/>
              </a:rPr>
              <a:t> - The new system satisfies VFC requirements for quality improvement, reporting, and monitoring activities (AFIX/IQIP).</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mj-lt"/>
                <a:ea typeface="Times New Roman" panose="02020603050405020304" pitchFamily="18" charset="0"/>
                <a:cs typeface="Times New Roman" panose="02020603050405020304" pitchFamily="18" charset="0"/>
              </a:rPr>
              <a:t>School Nurses </a:t>
            </a:r>
            <a:r>
              <a:rPr lang="en-US" sz="1800" dirty="0">
                <a:effectLst/>
                <a:latin typeface="+mj-lt"/>
                <a:ea typeface="Times New Roman" panose="02020603050405020304" pitchFamily="18" charset="0"/>
                <a:cs typeface="Times New Roman" panose="02020603050405020304" pitchFamily="18" charset="0"/>
              </a:rPr>
              <a:t>- School nurses are able to group students and access reporting tools.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mj-lt"/>
                <a:ea typeface="Times New Roman" panose="02020603050405020304" pitchFamily="18" charset="0"/>
                <a:cs typeface="Times New Roman" panose="02020603050405020304" pitchFamily="18" charset="0"/>
              </a:rPr>
              <a:t>Local Public Health Agencies and VFC Providers</a:t>
            </a:r>
            <a:r>
              <a:rPr lang="en-US" sz="1800" dirty="0">
                <a:effectLst/>
                <a:latin typeface="+mj-lt"/>
                <a:ea typeface="Times New Roman" panose="02020603050405020304" pitchFamily="18" charset="0"/>
                <a:cs typeface="Times New Roman" panose="02020603050405020304" pitchFamily="18" charset="0"/>
              </a:rPr>
              <a:t> - Providers are now able to reconcile vaccine inventories monthly within SIMON.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mj-lt"/>
                <a:ea typeface="Times New Roman" panose="02020603050405020304" pitchFamily="18" charset="0"/>
                <a:cs typeface="Times New Roman" panose="02020603050405020304" pitchFamily="18" charset="0"/>
              </a:rPr>
              <a:t>EHR vendors </a:t>
            </a:r>
            <a:r>
              <a:rPr lang="en-US" sz="1800" dirty="0">
                <a:effectLst/>
                <a:latin typeface="+mj-lt"/>
                <a:ea typeface="Times New Roman" panose="02020603050405020304" pitchFamily="18" charset="0"/>
                <a:cs typeface="Times New Roman" panose="02020603050405020304" pitchFamily="18" charset="0"/>
              </a:rPr>
              <a:t>- </a:t>
            </a:r>
            <a:r>
              <a:rPr lang="en-US" dirty="0">
                <a:latin typeface="+mj-lt"/>
                <a:ea typeface="Times New Roman" panose="02020603050405020304" pitchFamily="18" charset="0"/>
                <a:cs typeface="Times New Roman" panose="02020603050405020304" pitchFamily="18" charset="0"/>
              </a:rPr>
              <a:t>Are </a:t>
            </a:r>
            <a:r>
              <a:rPr lang="en-US" sz="1800" dirty="0">
                <a:effectLst/>
                <a:latin typeface="+mj-lt"/>
                <a:ea typeface="Times New Roman" panose="02020603050405020304" pitchFamily="18" charset="0"/>
                <a:cs typeface="Times New Roman" panose="02020603050405020304" pitchFamily="18" charset="0"/>
              </a:rPr>
              <a:t>able to onboard clients within the application with minimal wait times. The new SIMON has an HL7 onboarding module to test and validate messages.</a:t>
            </a:r>
            <a:endParaRPr lang="en-US"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8774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BEB20-84A7-4BF3-B819-E85ACC37B728}"/>
              </a:ext>
            </a:extLst>
          </p:cNvPr>
          <p:cNvSpPr txBox="1"/>
          <p:nvPr/>
        </p:nvSpPr>
        <p:spPr>
          <a:xfrm>
            <a:off x="609560" y="267685"/>
            <a:ext cx="8534440" cy="401648"/>
          </a:xfrm>
          <a:prstGeom prst="rect">
            <a:avLst/>
          </a:prstGeom>
          <a:noFill/>
        </p:spPr>
        <p:txBody>
          <a:bodyPr wrap="square" rtlCol="0">
            <a:spAutoFit/>
          </a:bodyPr>
          <a:lstStyle/>
          <a:p>
            <a:pPr marL="0" marR="0">
              <a:lnSpc>
                <a:spcPct val="107000"/>
              </a:lnSpc>
              <a:spcBef>
                <a:spcPts val="0"/>
              </a:spcBef>
              <a:spcAft>
                <a:spcPts val="800"/>
              </a:spcAft>
            </a:pPr>
            <a:r>
              <a:rPr lang="en-US" sz="2000" b="1" spc="-60" dirty="0">
                <a:solidFill>
                  <a:srgbClr val="303030"/>
                </a:solidFill>
                <a:effectLst/>
                <a:latin typeface="Montserrat" panose="00000500000000000000" pitchFamily="2" charset="0"/>
                <a:ea typeface="Times New Roman" panose="02020603050405020304" pitchFamily="18" charset="0"/>
                <a:cs typeface="Times New Roman" panose="02020603050405020304" pitchFamily="18" charset="0"/>
              </a:rPr>
              <a:t>Clinical Team</a:t>
            </a:r>
            <a:endParaRPr lang="en-US" sz="1800" dirty="0">
              <a:effectLst/>
              <a:latin typeface="+mj-lt"/>
              <a:ea typeface="Calibri" panose="020F0502020204030204" pitchFamily="34" charset="0"/>
              <a:cs typeface="Times New Roman" panose="02020603050405020304" pitchFamily="18" charset="0"/>
            </a:endParaRPr>
          </a:p>
        </p:txBody>
      </p:sp>
      <p:pic>
        <p:nvPicPr>
          <p:cNvPr id="4" name="Picture 3" descr="A person and person standing in front of a sign&#10;&#10;Description automatically generated with low confidence">
            <a:extLst>
              <a:ext uri="{FF2B5EF4-FFF2-40B4-BE49-F238E27FC236}">
                <a16:creationId xmlns:a16="http://schemas.microsoft.com/office/drawing/2014/main" id="{D758FA4A-212F-4348-B982-1D4C60AB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99" y="267685"/>
            <a:ext cx="4685017" cy="3513763"/>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D0689DA3-5C9B-4CAF-A116-080F0A4BE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456" y="2900297"/>
            <a:ext cx="5027673" cy="3770755"/>
          </a:xfrm>
          <a:prstGeom prst="rect">
            <a:avLst/>
          </a:prstGeom>
        </p:spPr>
      </p:pic>
    </p:spTree>
    <p:extLst>
      <p:ext uri="{BB962C8B-B14F-4D97-AF65-F5344CB8AC3E}">
        <p14:creationId xmlns:p14="http://schemas.microsoft.com/office/powerpoint/2010/main" val="45115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A64374-DA16-42C3-8AAA-55B772633408}"/>
              </a:ext>
            </a:extLst>
          </p:cNvPr>
          <p:cNvSpPr>
            <a:spLocks noGrp="1"/>
          </p:cNvSpPr>
          <p:nvPr>
            <p:ph idx="1"/>
          </p:nvPr>
        </p:nvSpPr>
        <p:spPr>
          <a:xfrm>
            <a:off x="628649" y="3301375"/>
            <a:ext cx="7886700" cy="3567113"/>
          </a:xfrm>
        </p:spPr>
        <p:txBody>
          <a:bodyPr/>
          <a:lstStyle/>
          <a:p>
            <a:pPr marL="0" indent="0" algn="ctr">
              <a:buNone/>
            </a:pPr>
            <a:r>
              <a:rPr lang="en-US" dirty="0">
                <a:hlinkClick r:id="rId3"/>
              </a:rPr>
              <a:t>www.scdhec.gov/SIMON</a:t>
            </a:r>
            <a:endParaRPr lang="en-US" dirty="0"/>
          </a:p>
          <a:p>
            <a:pPr marL="0" indent="0" algn="ctr">
              <a:buNone/>
            </a:pPr>
            <a:endParaRPr lang="en-US" dirty="0"/>
          </a:p>
          <a:p>
            <a:pPr marL="0" indent="0">
              <a:buNone/>
            </a:pPr>
            <a:endParaRPr lang="en-US" dirty="0"/>
          </a:p>
        </p:txBody>
      </p:sp>
      <p:sp>
        <p:nvSpPr>
          <p:cNvPr id="6" name="Title 3">
            <a:extLst>
              <a:ext uri="{FF2B5EF4-FFF2-40B4-BE49-F238E27FC236}">
                <a16:creationId xmlns:a16="http://schemas.microsoft.com/office/drawing/2014/main" id="{2061E4F2-7C91-4959-9465-576959A09096}"/>
              </a:ext>
            </a:extLst>
          </p:cNvPr>
          <p:cNvSpPr>
            <a:spLocks noGrp="1"/>
          </p:cNvSpPr>
          <p:nvPr>
            <p:ph type="title"/>
          </p:nvPr>
        </p:nvSpPr>
        <p:spPr>
          <a:xfrm>
            <a:off x="150607" y="1429636"/>
            <a:ext cx="8842785" cy="1180214"/>
          </a:xfrm>
        </p:spPr>
        <p:txBody>
          <a:bodyPr/>
          <a:lstStyle/>
          <a:p>
            <a:pPr algn="ctr"/>
            <a:r>
              <a:rPr lang="en-US" sz="6000" dirty="0"/>
              <a:t>SIMON Training Resources</a:t>
            </a:r>
          </a:p>
        </p:txBody>
      </p:sp>
    </p:spTree>
    <p:extLst>
      <p:ext uri="{BB962C8B-B14F-4D97-AF65-F5344CB8AC3E}">
        <p14:creationId xmlns:p14="http://schemas.microsoft.com/office/powerpoint/2010/main" val="178347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061E4F2-7C91-4959-9465-576959A09096}"/>
              </a:ext>
            </a:extLst>
          </p:cNvPr>
          <p:cNvSpPr>
            <a:spLocks noGrp="1"/>
          </p:cNvSpPr>
          <p:nvPr>
            <p:ph type="title"/>
          </p:nvPr>
        </p:nvSpPr>
        <p:spPr>
          <a:xfrm>
            <a:off x="75304" y="277922"/>
            <a:ext cx="8993392" cy="1180214"/>
          </a:xfrm>
        </p:spPr>
        <p:txBody>
          <a:bodyPr/>
          <a:lstStyle/>
          <a:p>
            <a:pPr algn="ctr"/>
            <a:br>
              <a:rPr lang="en-US" sz="3600" dirty="0"/>
            </a:br>
            <a:r>
              <a:rPr lang="en-US" sz="3600" dirty="0"/>
              <a:t>Information for Healthcare Providers</a:t>
            </a:r>
          </a:p>
        </p:txBody>
      </p:sp>
      <p:pic>
        <p:nvPicPr>
          <p:cNvPr id="5" name="Content Placeholder 4">
            <a:extLst>
              <a:ext uri="{FF2B5EF4-FFF2-40B4-BE49-F238E27FC236}">
                <a16:creationId xmlns:a16="http://schemas.microsoft.com/office/drawing/2014/main" id="{08CC7B09-B3A0-4C23-83C1-56944EA99978}"/>
              </a:ext>
            </a:extLst>
          </p:cNvPr>
          <p:cNvPicPr>
            <a:picLocks noGrp="1" noChangeAspect="1"/>
          </p:cNvPicPr>
          <p:nvPr>
            <p:ph idx="1"/>
          </p:nvPr>
        </p:nvPicPr>
        <p:blipFill>
          <a:blip r:embed="rId3"/>
          <a:stretch>
            <a:fillRect/>
          </a:stretch>
        </p:blipFill>
        <p:spPr>
          <a:xfrm>
            <a:off x="1013388" y="1592709"/>
            <a:ext cx="7117224" cy="4987369"/>
          </a:xfrm>
        </p:spPr>
      </p:pic>
    </p:spTree>
    <p:extLst>
      <p:ext uri="{BB962C8B-B14F-4D97-AF65-F5344CB8AC3E}">
        <p14:creationId xmlns:p14="http://schemas.microsoft.com/office/powerpoint/2010/main" val="215289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061E4F2-7C91-4959-9465-576959A09096}"/>
              </a:ext>
            </a:extLst>
          </p:cNvPr>
          <p:cNvSpPr>
            <a:spLocks noGrp="1"/>
          </p:cNvSpPr>
          <p:nvPr>
            <p:ph type="title"/>
          </p:nvPr>
        </p:nvSpPr>
        <p:spPr>
          <a:xfrm>
            <a:off x="150607" y="289204"/>
            <a:ext cx="8842785" cy="1180214"/>
          </a:xfrm>
        </p:spPr>
        <p:txBody>
          <a:bodyPr/>
          <a:lstStyle/>
          <a:p>
            <a:pPr algn="ctr"/>
            <a:r>
              <a:rPr lang="en-US" sz="2800" dirty="0"/>
              <a:t>Training videos, printable guides and webinar recordings available on demand</a:t>
            </a:r>
            <a:endParaRPr lang="en-US" sz="2800" b="1" dirty="0"/>
          </a:p>
        </p:txBody>
      </p:sp>
      <p:sp>
        <p:nvSpPr>
          <p:cNvPr id="3" name="Content Placeholder 2">
            <a:extLst>
              <a:ext uri="{FF2B5EF4-FFF2-40B4-BE49-F238E27FC236}">
                <a16:creationId xmlns:a16="http://schemas.microsoft.com/office/drawing/2014/main" id="{1DA85519-BBF5-416D-A1FB-41E63D0CF64E}"/>
              </a:ext>
            </a:extLst>
          </p:cNvPr>
          <p:cNvSpPr>
            <a:spLocks noGrp="1"/>
          </p:cNvSpPr>
          <p:nvPr>
            <p:ph idx="1"/>
          </p:nvPr>
        </p:nvSpPr>
        <p:spPr/>
        <p:txBody>
          <a:bodyPr/>
          <a:lstStyle/>
          <a:p>
            <a:endParaRPr lang="en-US"/>
          </a:p>
        </p:txBody>
      </p:sp>
      <p:pic>
        <p:nvPicPr>
          <p:cNvPr id="5" name="Content Placeholder 4">
            <a:extLst>
              <a:ext uri="{FF2B5EF4-FFF2-40B4-BE49-F238E27FC236}">
                <a16:creationId xmlns:a16="http://schemas.microsoft.com/office/drawing/2014/main" id="{F16E4025-BDC6-4D24-A280-9DDCF5BD1782}"/>
              </a:ext>
            </a:extLst>
          </p:cNvPr>
          <p:cNvPicPr>
            <a:picLocks noChangeAspect="1"/>
          </p:cNvPicPr>
          <p:nvPr/>
        </p:nvPicPr>
        <p:blipFill>
          <a:blip r:embed="rId3"/>
          <a:stretch>
            <a:fillRect/>
          </a:stretch>
        </p:blipFill>
        <p:spPr bwMode="auto">
          <a:xfrm>
            <a:off x="365154" y="1469418"/>
            <a:ext cx="8413689" cy="530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6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061E4F2-7C91-4959-9465-576959A09096}"/>
              </a:ext>
            </a:extLst>
          </p:cNvPr>
          <p:cNvSpPr>
            <a:spLocks noGrp="1"/>
          </p:cNvSpPr>
          <p:nvPr>
            <p:ph type="title"/>
          </p:nvPr>
        </p:nvSpPr>
        <p:spPr>
          <a:xfrm>
            <a:off x="0" y="443317"/>
            <a:ext cx="8842785" cy="1180214"/>
          </a:xfrm>
        </p:spPr>
        <p:txBody>
          <a:bodyPr/>
          <a:lstStyle/>
          <a:p>
            <a:pPr algn="ctr"/>
            <a:r>
              <a:rPr lang="en-US" sz="3600" dirty="0"/>
              <a:t>Information Updated </a:t>
            </a:r>
            <a:br>
              <a:rPr lang="en-US" sz="3600" dirty="0"/>
            </a:br>
            <a:r>
              <a:rPr lang="en-US" sz="3600" dirty="0"/>
              <a:t>when new features are released</a:t>
            </a:r>
          </a:p>
        </p:txBody>
      </p:sp>
      <p:pic>
        <p:nvPicPr>
          <p:cNvPr id="4" name="Content Placeholder 6">
            <a:extLst>
              <a:ext uri="{FF2B5EF4-FFF2-40B4-BE49-F238E27FC236}">
                <a16:creationId xmlns:a16="http://schemas.microsoft.com/office/drawing/2014/main" id="{736D95F2-7801-4BFC-BB68-58282E01F4BE}"/>
              </a:ext>
            </a:extLst>
          </p:cNvPr>
          <p:cNvPicPr>
            <a:picLocks noGrp="1" noChangeAspect="1"/>
          </p:cNvPicPr>
          <p:nvPr>
            <p:ph idx="1"/>
          </p:nvPr>
        </p:nvPicPr>
        <p:blipFill>
          <a:blip r:embed="rId3"/>
          <a:stretch>
            <a:fillRect/>
          </a:stretch>
        </p:blipFill>
        <p:spPr>
          <a:xfrm>
            <a:off x="1684962" y="1593806"/>
            <a:ext cx="5774075" cy="5264194"/>
          </a:xfrm>
        </p:spPr>
      </p:pic>
    </p:spTree>
    <p:extLst>
      <p:ext uri="{BB962C8B-B14F-4D97-AF65-F5344CB8AC3E}">
        <p14:creationId xmlns:p14="http://schemas.microsoft.com/office/powerpoint/2010/main" val="23243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061E4F2-7C91-4959-9465-576959A09096}"/>
              </a:ext>
            </a:extLst>
          </p:cNvPr>
          <p:cNvSpPr>
            <a:spLocks noGrp="1"/>
          </p:cNvSpPr>
          <p:nvPr>
            <p:ph type="title"/>
          </p:nvPr>
        </p:nvSpPr>
        <p:spPr>
          <a:xfrm>
            <a:off x="150607" y="368009"/>
            <a:ext cx="8842785" cy="1180214"/>
          </a:xfrm>
        </p:spPr>
        <p:txBody>
          <a:bodyPr/>
          <a:lstStyle/>
          <a:p>
            <a:pPr algn="ctr"/>
            <a:r>
              <a:rPr lang="en-US" sz="3600" dirty="0"/>
              <a:t>Training Guides </a:t>
            </a:r>
            <a:br>
              <a:rPr lang="en-US" sz="3600" dirty="0"/>
            </a:br>
            <a:r>
              <a:rPr lang="en-US" sz="2800" dirty="0"/>
              <a:t>for new SIMON Users, Primary and Back up Vaccine Coordinators and Providers</a:t>
            </a:r>
          </a:p>
        </p:txBody>
      </p:sp>
      <p:pic>
        <p:nvPicPr>
          <p:cNvPr id="5" name="Content Placeholder 6">
            <a:extLst>
              <a:ext uri="{FF2B5EF4-FFF2-40B4-BE49-F238E27FC236}">
                <a16:creationId xmlns:a16="http://schemas.microsoft.com/office/drawing/2014/main" id="{697EDDE9-FD88-4155-A134-737E254B754B}"/>
              </a:ext>
            </a:extLst>
          </p:cNvPr>
          <p:cNvPicPr>
            <a:picLocks noChangeAspect="1"/>
          </p:cNvPicPr>
          <p:nvPr/>
        </p:nvPicPr>
        <p:blipFill>
          <a:blip r:embed="rId3"/>
          <a:stretch>
            <a:fillRect/>
          </a:stretch>
        </p:blipFill>
        <p:spPr bwMode="auto">
          <a:xfrm>
            <a:off x="934948" y="1726520"/>
            <a:ext cx="7306191" cy="510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719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B8871-69E0-45C8-8ECD-22EB750B9117}"/>
              </a:ext>
            </a:extLst>
          </p:cNvPr>
          <p:cNvSpPr>
            <a:spLocks noGrp="1"/>
          </p:cNvSpPr>
          <p:nvPr>
            <p:ph idx="1"/>
          </p:nvPr>
        </p:nvSpPr>
        <p:spPr>
          <a:xfrm>
            <a:off x="699605" y="708917"/>
            <a:ext cx="8053013" cy="4685016"/>
          </a:xfrm>
        </p:spPr>
        <p:txBody>
          <a:bodyPr/>
          <a:lstStyle/>
          <a:p>
            <a:pPr marL="0" indent="0" algn="ctr">
              <a:buNone/>
            </a:pPr>
            <a:r>
              <a:rPr lang="en-US" dirty="0">
                <a:solidFill>
                  <a:schemeClr val="tx1"/>
                </a:solidFill>
              </a:rPr>
              <a:t>What would a Birthday be without Presents?</a:t>
            </a:r>
          </a:p>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a:p>
            <a:endParaRPr lang="en-US" dirty="0">
              <a:hlinkClick r:id="rId3"/>
            </a:endParaRPr>
          </a:p>
          <a:p>
            <a:pPr marL="0" indent="0">
              <a:buNone/>
            </a:pPr>
            <a:endParaRPr lang="en-US" dirty="0">
              <a:hlinkClick r:id="rId3"/>
            </a:endParaRPr>
          </a:p>
        </p:txBody>
      </p:sp>
      <p:pic>
        <p:nvPicPr>
          <p:cNvPr id="5" name="Picture 4" descr="Hand holding gift box">
            <a:extLst>
              <a:ext uri="{FF2B5EF4-FFF2-40B4-BE49-F238E27FC236}">
                <a16:creationId xmlns:a16="http://schemas.microsoft.com/office/drawing/2014/main" id="{0EE29400-3526-479C-9C45-3F25ED7DD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631" y="1871112"/>
            <a:ext cx="5948737" cy="4277971"/>
          </a:xfrm>
          <a:prstGeom prst="rect">
            <a:avLst/>
          </a:prstGeom>
        </p:spPr>
      </p:pic>
    </p:spTree>
    <p:extLst>
      <p:ext uri="{BB962C8B-B14F-4D97-AF65-F5344CB8AC3E}">
        <p14:creationId xmlns:p14="http://schemas.microsoft.com/office/powerpoint/2010/main" val="238222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B8871-69E0-45C8-8ECD-22EB750B9117}"/>
              </a:ext>
            </a:extLst>
          </p:cNvPr>
          <p:cNvSpPr>
            <a:spLocks noGrp="1"/>
          </p:cNvSpPr>
          <p:nvPr>
            <p:ph idx="1"/>
          </p:nvPr>
        </p:nvSpPr>
        <p:spPr>
          <a:xfrm>
            <a:off x="699605" y="349536"/>
            <a:ext cx="8053013" cy="5044397"/>
          </a:xfrm>
        </p:spPr>
        <p:txBody>
          <a:bodyPr/>
          <a:lstStyle/>
          <a:p>
            <a:pPr marL="0" indent="0" algn="ctr">
              <a:buNone/>
            </a:pPr>
            <a:r>
              <a:rPr lang="en-US" dirty="0">
                <a:solidFill>
                  <a:schemeClr val="tx1"/>
                </a:solidFill>
              </a:rPr>
              <a:t>Reminder Recall Tool</a:t>
            </a:r>
          </a:p>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a:p>
            <a:endParaRPr lang="en-US" dirty="0">
              <a:hlinkClick r:id="rId3"/>
            </a:endParaRPr>
          </a:p>
          <a:p>
            <a:pPr marL="0" indent="0">
              <a:buNone/>
            </a:pPr>
            <a:endParaRPr lang="en-US" dirty="0">
              <a:hlinkClick r:id="rId3"/>
            </a:endParaRPr>
          </a:p>
          <a:p>
            <a:pPr marL="0" indent="0">
              <a:buNone/>
            </a:pPr>
            <a:r>
              <a:rPr lang="en-US" sz="1600" dirty="0">
                <a:hlinkClick r:id="rId3"/>
              </a:rPr>
              <a:t>https://scdhec.gov/SIMON/patients-17-patient-reminder-recall-simon</a:t>
            </a:r>
            <a:endParaRPr lang="en-US" dirty="0"/>
          </a:p>
          <a:p>
            <a:pPr marL="0" indent="0">
              <a:buNone/>
            </a:pPr>
            <a:r>
              <a:rPr lang="en-US" sz="1600" dirty="0">
                <a:solidFill>
                  <a:srgbClr val="201F1E"/>
                </a:solidFill>
                <a:latin typeface="Calibri" panose="020F0502020204030204" pitchFamily="34" charset="0"/>
              </a:rPr>
              <a:t>***P</a:t>
            </a:r>
            <a:r>
              <a:rPr lang="en-US" sz="1600" b="0" i="0" dirty="0">
                <a:solidFill>
                  <a:srgbClr val="201F1E"/>
                </a:solidFill>
                <a:effectLst/>
                <a:latin typeface="Calibri" panose="020F0502020204030204" pitchFamily="34" charset="0"/>
              </a:rPr>
              <a:t>roviders should check the patient’s medical record to make sure all the immunizations in the medical record are documented in the IIS***</a:t>
            </a:r>
            <a:endParaRPr lang="en-US" sz="1600" dirty="0"/>
          </a:p>
        </p:txBody>
      </p:sp>
      <p:pic>
        <p:nvPicPr>
          <p:cNvPr id="4" name="Picture 3">
            <a:hlinkClick r:id="rId3"/>
            <a:extLst>
              <a:ext uri="{FF2B5EF4-FFF2-40B4-BE49-F238E27FC236}">
                <a16:creationId xmlns:a16="http://schemas.microsoft.com/office/drawing/2014/main" id="{66961603-87BA-4023-B52E-BD71E61C4F53}"/>
              </a:ext>
            </a:extLst>
          </p:cNvPr>
          <p:cNvPicPr>
            <a:picLocks noChangeAspect="1"/>
          </p:cNvPicPr>
          <p:nvPr/>
        </p:nvPicPr>
        <p:blipFill>
          <a:blip r:embed="rId4"/>
          <a:stretch>
            <a:fillRect/>
          </a:stretch>
        </p:blipFill>
        <p:spPr>
          <a:xfrm>
            <a:off x="1642527" y="843297"/>
            <a:ext cx="5858945" cy="4550636"/>
          </a:xfrm>
          <a:prstGeom prst="rect">
            <a:avLst/>
          </a:prstGeom>
        </p:spPr>
      </p:pic>
    </p:spTree>
    <p:extLst>
      <p:ext uri="{BB962C8B-B14F-4D97-AF65-F5344CB8AC3E}">
        <p14:creationId xmlns:p14="http://schemas.microsoft.com/office/powerpoint/2010/main" val="1982346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A64374-DA16-42C3-8AAA-55B772633408}"/>
              </a:ext>
            </a:extLst>
          </p:cNvPr>
          <p:cNvSpPr>
            <a:spLocks noGrp="1"/>
          </p:cNvSpPr>
          <p:nvPr>
            <p:ph idx="1"/>
          </p:nvPr>
        </p:nvSpPr>
        <p:spPr>
          <a:xfrm>
            <a:off x="628649" y="1983127"/>
            <a:ext cx="7886700" cy="3567113"/>
          </a:xfrm>
        </p:spPr>
        <p:txBody>
          <a:bodyPr/>
          <a:lstStyle/>
          <a:p>
            <a:pPr marL="0" marR="0">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All temperature excursions will be reported online via the online Temperature Excursion Document.  (Coming Fall 2021) </a:t>
            </a:r>
          </a:p>
          <a:p>
            <a:pPr marL="0" marR="0" indent="0">
              <a:spcBef>
                <a:spcPts val="0"/>
              </a:spcBef>
              <a:spcAft>
                <a:spcPts val="0"/>
              </a:spcAft>
              <a:buNone/>
            </a:pPr>
            <a:r>
              <a:rPr lang="en-US" sz="1800" dirty="0">
                <a:solidFill>
                  <a:schemeClr val="tx1"/>
                </a:solidFill>
                <a:effectLst/>
                <a:latin typeface="+mj-lt"/>
                <a:ea typeface="Calibri" panose="020F0502020204030204" pitchFamily="34" charset="0"/>
                <a:cs typeface="Times New Roman" panose="02020603050405020304" pitchFamily="18" charset="0"/>
              </a:rPr>
              <a:t> </a:t>
            </a:r>
          </a:p>
          <a:p>
            <a:pPr>
              <a:spcBef>
                <a:spcPts val="0"/>
              </a:spcBef>
            </a:pPr>
            <a:r>
              <a:rPr lang="en-US" sz="1800" dirty="0">
                <a:solidFill>
                  <a:schemeClr val="tx1"/>
                </a:solidFill>
                <a:effectLst/>
                <a:latin typeface="+mj-lt"/>
                <a:ea typeface="Calibri" panose="020F0502020204030204" pitchFamily="34" charset="0"/>
                <a:cs typeface="Times New Roman" panose="02020603050405020304" pitchFamily="18" charset="0"/>
              </a:rPr>
              <a:t>Online interactive document will be located on the SIMON homepage </a:t>
            </a:r>
          </a:p>
          <a:p>
            <a:pPr marL="0" marR="0" indent="0">
              <a:spcBef>
                <a:spcPts val="0"/>
              </a:spcBef>
              <a:spcAft>
                <a:spcPts val="0"/>
              </a:spcAft>
              <a:buNone/>
            </a:pPr>
            <a:endParaRPr lang="en-US" sz="1800" dirty="0">
              <a:solidFill>
                <a:schemeClr val="tx1"/>
              </a:solidFill>
              <a:effectLst/>
              <a:latin typeface="+mj-lt"/>
              <a:ea typeface="Calibri" panose="020F0502020204030204" pitchFamily="34" charset="0"/>
              <a:cs typeface="Times New Roman" panose="02020603050405020304" pitchFamily="18" charset="0"/>
            </a:endParaRPr>
          </a:p>
          <a:p>
            <a:pPr>
              <a:spcBef>
                <a:spcPts val="0"/>
              </a:spcBef>
            </a:pPr>
            <a:r>
              <a:rPr lang="en-US" sz="1800" dirty="0">
                <a:solidFill>
                  <a:schemeClr val="tx1"/>
                </a:solidFill>
                <a:effectLst/>
                <a:latin typeface="+mj-lt"/>
                <a:ea typeface="Calibri" panose="020F0502020204030204" pitchFamily="34" charset="0"/>
                <a:cs typeface="Times New Roman" panose="02020603050405020304" pitchFamily="18" charset="0"/>
              </a:rPr>
              <a:t>Training will be provided ( ex. step by step guide, educational video tutorial, and webinar presentation)</a:t>
            </a:r>
          </a:p>
          <a:p>
            <a:pPr marL="0" marR="0" indent="0">
              <a:spcBef>
                <a:spcPts val="0"/>
              </a:spcBef>
              <a:spcAft>
                <a:spcPts val="0"/>
              </a:spcAft>
              <a:buNone/>
            </a:pPr>
            <a:r>
              <a:rPr lang="en-US" sz="1800" dirty="0">
                <a:solidFill>
                  <a:schemeClr val="tx1"/>
                </a:solidFill>
                <a:effectLst/>
                <a:latin typeface="+mj-l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Once online system is live, a help desk request will no longer be needed to report a temperature excursion.</a:t>
            </a:r>
          </a:p>
          <a:p>
            <a:pPr marL="0" marR="0" indent="0">
              <a:spcBef>
                <a:spcPts val="0"/>
              </a:spcBef>
              <a:spcAft>
                <a:spcPts val="0"/>
              </a:spcAft>
              <a:buNone/>
            </a:pPr>
            <a:r>
              <a:rPr lang="en-US" sz="1800" dirty="0">
                <a:solidFill>
                  <a:schemeClr val="tx1"/>
                </a:solidFill>
                <a:effectLst/>
                <a:latin typeface="+mj-lt"/>
                <a:ea typeface="Calibri" panose="020F0502020204030204" pitchFamily="34" charset="0"/>
                <a:cs typeface="Times New Roman" panose="02020603050405020304" pitchFamily="18" charset="0"/>
              </a:rPr>
              <a:t> </a:t>
            </a:r>
          </a:p>
          <a:p>
            <a:pPr>
              <a:spcBef>
                <a:spcPts val="0"/>
              </a:spcBef>
            </a:pPr>
            <a:r>
              <a:rPr lang="en-US" sz="1800" dirty="0">
                <a:solidFill>
                  <a:schemeClr val="tx1"/>
                </a:solidFill>
                <a:effectLst/>
                <a:latin typeface="+mj-lt"/>
                <a:ea typeface="Calibri" panose="020F0502020204030204" pitchFamily="34" charset="0"/>
                <a:cs typeface="Times New Roman" panose="02020603050405020304" pitchFamily="18" charset="0"/>
              </a:rPr>
              <a:t>Failure Report for VFC/STATE providers in SIMON will still be required. </a:t>
            </a:r>
          </a:p>
          <a:p>
            <a:pPr marL="0" indent="0">
              <a:buNone/>
            </a:pPr>
            <a:endParaRPr lang="en-US" sz="1800" dirty="0">
              <a:solidFill>
                <a:schemeClr val="tx1"/>
              </a:solidFill>
              <a:latin typeface="+mj-lt"/>
            </a:endParaRPr>
          </a:p>
        </p:txBody>
      </p:sp>
      <p:sp>
        <p:nvSpPr>
          <p:cNvPr id="6" name="Title 3">
            <a:extLst>
              <a:ext uri="{FF2B5EF4-FFF2-40B4-BE49-F238E27FC236}">
                <a16:creationId xmlns:a16="http://schemas.microsoft.com/office/drawing/2014/main" id="{2061E4F2-7C91-4959-9465-576959A09096}"/>
              </a:ext>
            </a:extLst>
          </p:cNvPr>
          <p:cNvSpPr>
            <a:spLocks noGrp="1"/>
          </p:cNvSpPr>
          <p:nvPr>
            <p:ph type="title"/>
          </p:nvPr>
        </p:nvSpPr>
        <p:spPr>
          <a:xfrm>
            <a:off x="75303" y="395309"/>
            <a:ext cx="8993393" cy="1180214"/>
          </a:xfrm>
        </p:spPr>
        <p:txBody>
          <a:bodyPr/>
          <a:lstStyle/>
          <a:p>
            <a:pPr algn="ctr"/>
            <a:r>
              <a:rPr lang="en-US" sz="3600" dirty="0"/>
              <a:t>Temperature Excursion Online Report</a:t>
            </a:r>
          </a:p>
        </p:txBody>
      </p:sp>
    </p:spTree>
    <p:extLst>
      <p:ext uri="{BB962C8B-B14F-4D97-AF65-F5344CB8AC3E}">
        <p14:creationId xmlns:p14="http://schemas.microsoft.com/office/powerpoint/2010/main" val="285920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a:extLst>
              <a:ext uri="{FF2B5EF4-FFF2-40B4-BE49-F238E27FC236}">
                <a16:creationId xmlns:a16="http://schemas.microsoft.com/office/drawing/2014/main" id="{526F7876-2125-4C6C-B82D-1E1013954085}"/>
              </a:ext>
            </a:extLst>
          </p:cNvPr>
          <p:cNvSpPr>
            <a:spLocks noGrp="1"/>
          </p:cNvSpPr>
          <p:nvPr>
            <p:ph type="subTitle" idx="1"/>
          </p:nvPr>
        </p:nvSpPr>
        <p:spPr>
          <a:xfrm>
            <a:off x="4564063" y="3019425"/>
            <a:ext cx="4381500" cy="750888"/>
          </a:xfrm>
        </p:spPr>
        <p:txBody>
          <a:bodyPr/>
          <a:lstStyle/>
          <a:p>
            <a:pPr eaLnBrk="1" hangingPunct="1"/>
            <a:r>
              <a:rPr lang="en-US" altLang="en-US" dirty="0"/>
              <a:t>September 15</a:t>
            </a:r>
            <a:r>
              <a:rPr lang="en-US" altLang="en-US" baseline="30000" dirty="0"/>
              <a:t>th</a:t>
            </a:r>
            <a:r>
              <a:rPr lang="en-US" altLang="en-US" dirty="0"/>
              <a:t>, 2021</a:t>
            </a:r>
          </a:p>
        </p:txBody>
      </p:sp>
      <p:sp>
        <p:nvSpPr>
          <p:cNvPr id="2" name="Title 1">
            <a:extLst>
              <a:ext uri="{FF2B5EF4-FFF2-40B4-BE49-F238E27FC236}">
                <a16:creationId xmlns:a16="http://schemas.microsoft.com/office/drawing/2014/main" id="{E2FD74CE-1694-4A9C-90F1-9BA83F1BB88B}"/>
              </a:ext>
            </a:extLst>
          </p:cNvPr>
          <p:cNvSpPr>
            <a:spLocks noGrp="1"/>
          </p:cNvSpPr>
          <p:nvPr>
            <p:ph type="ctrTitle"/>
          </p:nvPr>
        </p:nvSpPr>
        <p:spPr>
          <a:xfrm>
            <a:off x="4563374" y="391886"/>
            <a:ext cx="4580626" cy="2627539"/>
          </a:xfrm>
        </p:spPr>
        <p:txBody>
          <a:bodyPr/>
          <a:lstStyle/>
          <a:p>
            <a:r>
              <a:rPr lang="en-US" sz="2800" dirty="0"/>
              <a:t>Happy 1</a:t>
            </a:r>
            <a:r>
              <a:rPr lang="en-US" sz="2800" baseline="30000" dirty="0"/>
              <a:t>st</a:t>
            </a:r>
            <a:r>
              <a:rPr lang="en-US" sz="2800" dirty="0"/>
              <a:t> Birthday, SIMON!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DD2E-6F38-4481-800C-1262704F2ECA}"/>
              </a:ext>
            </a:extLst>
          </p:cNvPr>
          <p:cNvSpPr>
            <a:spLocks noGrp="1"/>
          </p:cNvSpPr>
          <p:nvPr>
            <p:ph type="title"/>
          </p:nvPr>
        </p:nvSpPr>
        <p:spPr>
          <a:xfrm>
            <a:off x="628649" y="0"/>
            <a:ext cx="7886700" cy="1325563"/>
          </a:xfrm>
        </p:spPr>
        <p:txBody>
          <a:bodyPr/>
          <a:lstStyle/>
          <a:p>
            <a:pPr algn="ctr"/>
            <a:r>
              <a:rPr lang="en-US" sz="2800" dirty="0"/>
              <a:t>Vaccines for Children (VFC) Updates</a:t>
            </a:r>
          </a:p>
        </p:txBody>
      </p:sp>
      <p:pic>
        <p:nvPicPr>
          <p:cNvPr id="7" name="Content Placeholder 3" descr="A group of people posing for a photo&#10;&#10;Description automatically generated">
            <a:extLst>
              <a:ext uri="{FF2B5EF4-FFF2-40B4-BE49-F238E27FC236}">
                <a16:creationId xmlns:a16="http://schemas.microsoft.com/office/drawing/2014/main" id="{38632038-FD8C-4BCB-A355-035626D9D7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9834" y="1244751"/>
            <a:ext cx="7484331" cy="5613249"/>
          </a:xfrm>
        </p:spPr>
      </p:pic>
    </p:spTree>
    <p:extLst>
      <p:ext uri="{BB962C8B-B14F-4D97-AF65-F5344CB8AC3E}">
        <p14:creationId xmlns:p14="http://schemas.microsoft.com/office/powerpoint/2010/main" val="870477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36290C8-5782-4336-B639-7D8642E44EEA}"/>
              </a:ext>
            </a:extLst>
          </p:cNvPr>
          <p:cNvSpPr txBox="1">
            <a:spLocks/>
          </p:cNvSpPr>
          <p:nvPr/>
        </p:nvSpPr>
        <p:spPr bwMode="auto">
          <a:xfrm>
            <a:off x="301215" y="145527"/>
            <a:ext cx="8842785" cy="118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5pPr>
            <a:lvl6pPr marL="457200" algn="l" rtl="0" fontAlgn="base">
              <a:lnSpc>
                <a:spcPct val="90000"/>
              </a:lnSpc>
              <a:spcBef>
                <a:spcPct val="0"/>
              </a:spcBef>
              <a:spcAft>
                <a:spcPct val="0"/>
              </a:spcAft>
              <a:defRPr sz="4000">
                <a:solidFill>
                  <a:srgbClr val="00629B"/>
                </a:solidFill>
                <a:latin typeface="Montserrat" panose="00000500000000000000" pitchFamily="50" charset="0"/>
              </a:defRPr>
            </a:lvl6pPr>
            <a:lvl7pPr marL="914400" algn="l" rtl="0" fontAlgn="base">
              <a:lnSpc>
                <a:spcPct val="90000"/>
              </a:lnSpc>
              <a:spcBef>
                <a:spcPct val="0"/>
              </a:spcBef>
              <a:spcAft>
                <a:spcPct val="0"/>
              </a:spcAft>
              <a:defRPr sz="4000">
                <a:solidFill>
                  <a:srgbClr val="00629B"/>
                </a:solidFill>
                <a:latin typeface="Montserrat" panose="00000500000000000000" pitchFamily="50" charset="0"/>
              </a:defRPr>
            </a:lvl7pPr>
            <a:lvl8pPr marL="1371600" algn="l" rtl="0" fontAlgn="base">
              <a:lnSpc>
                <a:spcPct val="90000"/>
              </a:lnSpc>
              <a:spcBef>
                <a:spcPct val="0"/>
              </a:spcBef>
              <a:spcAft>
                <a:spcPct val="0"/>
              </a:spcAft>
              <a:defRPr sz="4000">
                <a:solidFill>
                  <a:srgbClr val="00629B"/>
                </a:solidFill>
                <a:latin typeface="Montserrat" panose="00000500000000000000" pitchFamily="50" charset="0"/>
              </a:defRPr>
            </a:lvl8pPr>
            <a:lvl9pPr marL="1828800" algn="l" rtl="0" fontAlgn="base">
              <a:lnSpc>
                <a:spcPct val="90000"/>
              </a:lnSpc>
              <a:spcBef>
                <a:spcPct val="0"/>
              </a:spcBef>
              <a:spcAft>
                <a:spcPct val="0"/>
              </a:spcAft>
              <a:defRPr sz="4000">
                <a:solidFill>
                  <a:srgbClr val="00629B"/>
                </a:solidFill>
                <a:latin typeface="Montserrat" panose="00000500000000000000" pitchFamily="50" charset="0"/>
              </a:defRPr>
            </a:lvl9pPr>
          </a:lstStyle>
          <a:p>
            <a:pPr algn="ctr" defTabSz="914400"/>
            <a:r>
              <a:rPr lang="en-US" sz="2800" dirty="0"/>
              <a:t>VFC Website Updates</a:t>
            </a:r>
          </a:p>
        </p:txBody>
      </p:sp>
      <p:pic>
        <p:nvPicPr>
          <p:cNvPr id="6" name="Content Placeholder 3">
            <a:extLst>
              <a:ext uri="{FF2B5EF4-FFF2-40B4-BE49-F238E27FC236}">
                <a16:creationId xmlns:a16="http://schemas.microsoft.com/office/drawing/2014/main" id="{1D48219B-6147-4301-A75D-4F8B7F8D7695}"/>
              </a:ext>
            </a:extLst>
          </p:cNvPr>
          <p:cNvPicPr>
            <a:picLocks noChangeAspect="1"/>
          </p:cNvPicPr>
          <p:nvPr/>
        </p:nvPicPr>
        <p:blipFill>
          <a:blip r:embed="rId3"/>
          <a:stretch>
            <a:fillRect/>
          </a:stretch>
        </p:blipFill>
        <p:spPr bwMode="auto">
          <a:xfrm>
            <a:off x="2128137" y="1221820"/>
            <a:ext cx="4887726" cy="563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72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8C90B6-52C1-4A13-A9A1-154DEB485115}"/>
              </a:ext>
            </a:extLst>
          </p:cNvPr>
          <p:cNvPicPr>
            <a:picLocks noChangeAspect="1"/>
          </p:cNvPicPr>
          <p:nvPr/>
        </p:nvPicPr>
        <p:blipFill rotWithShape="1">
          <a:blip r:embed="rId3"/>
          <a:srcRect t="7857" r="9882" b="-521"/>
          <a:stretch/>
        </p:blipFill>
        <p:spPr>
          <a:xfrm>
            <a:off x="57138" y="1402668"/>
            <a:ext cx="9029722" cy="5029200"/>
          </a:xfrm>
          <a:prstGeom prst="rect">
            <a:avLst/>
          </a:prstGeom>
        </p:spPr>
      </p:pic>
      <p:sp>
        <p:nvSpPr>
          <p:cNvPr id="7" name="TextBox 6">
            <a:extLst>
              <a:ext uri="{FF2B5EF4-FFF2-40B4-BE49-F238E27FC236}">
                <a16:creationId xmlns:a16="http://schemas.microsoft.com/office/drawing/2014/main" id="{45596D2D-1717-4B44-B506-C4D4600F0BDE}"/>
              </a:ext>
            </a:extLst>
          </p:cNvPr>
          <p:cNvSpPr txBox="1"/>
          <p:nvPr/>
        </p:nvSpPr>
        <p:spPr>
          <a:xfrm>
            <a:off x="3446979" y="426132"/>
            <a:ext cx="3036014" cy="523220"/>
          </a:xfrm>
          <a:prstGeom prst="rect">
            <a:avLst/>
          </a:prstGeom>
          <a:noFill/>
        </p:spPr>
        <p:txBody>
          <a:bodyPr wrap="square">
            <a:spAutoFit/>
          </a:bodyPr>
          <a:lstStyle/>
          <a:p>
            <a:r>
              <a:rPr lang="en-US" sz="2800" dirty="0">
                <a:solidFill>
                  <a:srgbClr val="00629B"/>
                </a:solidFill>
                <a:latin typeface="+mj-lt"/>
                <a:ea typeface="+mj-ea"/>
                <a:cs typeface="+mj-cs"/>
              </a:rPr>
              <a:t>Find a Provider</a:t>
            </a:r>
          </a:p>
        </p:txBody>
      </p:sp>
    </p:spTree>
    <p:extLst>
      <p:ext uri="{BB962C8B-B14F-4D97-AF65-F5344CB8AC3E}">
        <p14:creationId xmlns:p14="http://schemas.microsoft.com/office/powerpoint/2010/main" val="33958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C0E-BFCB-4163-ACEF-4FA2594ADD81}"/>
              </a:ext>
            </a:extLst>
          </p:cNvPr>
          <p:cNvSpPr>
            <a:spLocks noGrp="1"/>
          </p:cNvSpPr>
          <p:nvPr>
            <p:ph type="title"/>
          </p:nvPr>
        </p:nvSpPr>
        <p:spPr/>
        <p:txBody>
          <a:bodyPr/>
          <a:lstStyle/>
          <a:p>
            <a:pPr algn="ctr"/>
            <a:r>
              <a:rPr lang="en-US" altLang="en-US" sz="3600" dirty="0"/>
              <a:t>Comments/Questions </a:t>
            </a:r>
            <a:br>
              <a:rPr lang="en-US" sz="3600" dirty="0"/>
            </a:br>
            <a:endParaRPr lang="en-US" sz="3600" dirty="0"/>
          </a:p>
        </p:txBody>
      </p:sp>
      <p:pic>
        <p:nvPicPr>
          <p:cNvPr id="4" name="Content Placeholder 6">
            <a:extLst>
              <a:ext uri="{FF2B5EF4-FFF2-40B4-BE49-F238E27FC236}">
                <a16:creationId xmlns:a16="http://schemas.microsoft.com/office/drawing/2014/main" id="{F4967701-1B13-4360-B266-53FB7A6137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88443" y="2609850"/>
            <a:ext cx="3567113" cy="3567113"/>
          </a:xfrm>
        </p:spPr>
      </p:pic>
      <p:pic>
        <p:nvPicPr>
          <p:cNvPr id="5" name="Picture 4" descr="A picture containing cake, birthday, indoor, candle&#10;&#10;Description automatically generated">
            <a:extLst>
              <a:ext uri="{FF2B5EF4-FFF2-40B4-BE49-F238E27FC236}">
                <a16:creationId xmlns:a16="http://schemas.microsoft.com/office/drawing/2014/main" id="{93DF50BA-AFDE-4179-B9E2-B3959D33B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385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3400AD3B-DBA3-4DFA-B2C6-4DE007B2A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839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AE52F-1986-4EA2-8FD3-B9C81E6EE5C3}"/>
              </a:ext>
            </a:extLst>
          </p:cNvPr>
          <p:cNvSpPr txBox="1"/>
          <p:nvPr/>
        </p:nvSpPr>
        <p:spPr>
          <a:xfrm>
            <a:off x="4818580" y="1520576"/>
            <a:ext cx="3252814" cy="923330"/>
          </a:xfrm>
          <a:prstGeom prst="rect">
            <a:avLst/>
          </a:prstGeom>
          <a:noFill/>
        </p:spPr>
        <p:txBody>
          <a:bodyPr wrap="none" rtlCol="0">
            <a:spAutoFit/>
          </a:bodyPr>
          <a:lstStyle/>
          <a:p>
            <a:r>
              <a:rPr lang="en-US" dirty="0"/>
              <a:t>DHEC Immunization Division</a:t>
            </a:r>
          </a:p>
          <a:p>
            <a:r>
              <a:rPr lang="en-US" dirty="0"/>
              <a:t>Immunize@dhec.sc.gov</a:t>
            </a:r>
          </a:p>
          <a:p>
            <a:r>
              <a:rPr lang="en-US" dirty="0"/>
              <a:t>803-898-0460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D2C5B6-940E-4CE0-9081-AC4F2E17729B}"/>
              </a:ext>
            </a:extLst>
          </p:cNvPr>
          <p:cNvPicPr>
            <a:picLocks noGrp="1" noChangeAspect="1"/>
          </p:cNvPicPr>
          <p:nvPr>
            <p:ph idx="1"/>
          </p:nvPr>
        </p:nvPicPr>
        <p:blipFill>
          <a:blip r:embed="rId3"/>
          <a:stretch>
            <a:fillRect/>
          </a:stretch>
        </p:blipFill>
        <p:spPr>
          <a:xfrm>
            <a:off x="1746607" y="1017142"/>
            <a:ext cx="5640512" cy="5159821"/>
          </a:xfrm>
        </p:spPr>
      </p:pic>
    </p:spTree>
    <p:extLst>
      <p:ext uri="{BB962C8B-B14F-4D97-AF65-F5344CB8AC3E}">
        <p14:creationId xmlns:p14="http://schemas.microsoft.com/office/powerpoint/2010/main" val="908715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B8871-69E0-45C8-8ECD-22EB750B9117}"/>
              </a:ext>
            </a:extLst>
          </p:cNvPr>
          <p:cNvSpPr>
            <a:spLocks noGrp="1"/>
          </p:cNvSpPr>
          <p:nvPr>
            <p:ph idx="1"/>
          </p:nvPr>
        </p:nvSpPr>
        <p:spPr>
          <a:xfrm>
            <a:off x="699605" y="349536"/>
            <a:ext cx="8053013" cy="5044397"/>
          </a:xfrm>
        </p:spPr>
        <p:txBody>
          <a:bodyPr/>
          <a:lstStyle/>
          <a:p>
            <a:pPr marL="0" indent="0" algn="ctr">
              <a:buNone/>
            </a:pPr>
            <a:r>
              <a:rPr lang="en-US" dirty="0">
                <a:solidFill>
                  <a:schemeClr val="tx1"/>
                </a:solidFill>
              </a:rPr>
              <a:t>Immunizations Leadership</a:t>
            </a:r>
          </a:p>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p:txBody>
      </p:sp>
      <p:pic>
        <p:nvPicPr>
          <p:cNvPr id="5" name="Picture 4" descr="A group of people posing for a photo&#10;&#10;Description automatically generated with medium confidence">
            <a:extLst>
              <a:ext uri="{FF2B5EF4-FFF2-40B4-BE49-F238E27FC236}">
                <a16:creationId xmlns:a16="http://schemas.microsoft.com/office/drawing/2014/main" id="{E9CB138A-4628-466E-99E0-2DEB81C99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48" y="945222"/>
            <a:ext cx="7883703" cy="5912778"/>
          </a:xfrm>
          <a:prstGeom prst="rect">
            <a:avLst/>
          </a:prstGeom>
        </p:spPr>
      </p:pic>
    </p:spTree>
    <p:extLst>
      <p:ext uri="{BB962C8B-B14F-4D97-AF65-F5344CB8AC3E}">
        <p14:creationId xmlns:p14="http://schemas.microsoft.com/office/powerpoint/2010/main" val="295072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B8871-69E0-45C8-8ECD-22EB750B9117}"/>
              </a:ext>
            </a:extLst>
          </p:cNvPr>
          <p:cNvSpPr>
            <a:spLocks noGrp="1"/>
          </p:cNvSpPr>
          <p:nvPr>
            <p:ph idx="1"/>
          </p:nvPr>
        </p:nvSpPr>
        <p:spPr>
          <a:xfrm>
            <a:off x="699605" y="349536"/>
            <a:ext cx="8053013" cy="5044397"/>
          </a:xfrm>
        </p:spPr>
        <p:txBody>
          <a:bodyPr/>
          <a:lstStyle/>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p:txBody>
      </p:sp>
      <p:pic>
        <p:nvPicPr>
          <p:cNvPr id="4" name="Picture 3" descr="A picture containing text, electronics&#10;&#10;Description automatically generated">
            <a:extLst>
              <a:ext uri="{FF2B5EF4-FFF2-40B4-BE49-F238E27FC236}">
                <a16:creationId xmlns:a16="http://schemas.microsoft.com/office/drawing/2014/main" id="{3BB99449-715F-4A8D-9B8F-6C136F505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1206500"/>
            <a:ext cx="9143999" cy="4445000"/>
          </a:xfrm>
          <a:prstGeom prst="rect">
            <a:avLst/>
          </a:prstGeom>
        </p:spPr>
      </p:pic>
    </p:spTree>
    <p:extLst>
      <p:ext uri="{BB962C8B-B14F-4D97-AF65-F5344CB8AC3E}">
        <p14:creationId xmlns:p14="http://schemas.microsoft.com/office/powerpoint/2010/main" val="278312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B8871-69E0-45C8-8ECD-22EB750B9117}"/>
              </a:ext>
            </a:extLst>
          </p:cNvPr>
          <p:cNvSpPr>
            <a:spLocks noGrp="1"/>
          </p:cNvSpPr>
          <p:nvPr>
            <p:ph idx="1"/>
          </p:nvPr>
        </p:nvSpPr>
        <p:spPr>
          <a:xfrm>
            <a:off x="699605" y="349536"/>
            <a:ext cx="8053013" cy="5044397"/>
          </a:xfrm>
        </p:spPr>
        <p:txBody>
          <a:bodyPr/>
          <a:lstStyle/>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p:txBody>
      </p:sp>
      <p:pic>
        <p:nvPicPr>
          <p:cNvPr id="4" name="Picture 3" descr="A picture containing text, electronics&#10;&#10;Description automatically generated">
            <a:extLst>
              <a:ext uri="{FF2B5EF4-FFF2-40B4-BE49-F238E27FC236}">
                <a16:creationId xmlns:a16="http://schemas.microsoft.com/office/drawing/2014/main" id="{3BB99449-715F-4A8D-9B8F-6C136F505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1206500"/>
            <a:ext cx="9143999" cy="4445000"/>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A1F93FA5-462C-4ED4-911D-09F5E6863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1206500"/>
            <a:ext cx="9143999" cy="4445000"/>
          </a:xfrm>
          <a:prstGeom prst="rect">
            <a:avLst/>
          </a:prstGeom>
        </p:spPr>
      </p:pic>
    </p:spTree>
    <p:extLst>
      <p:ext uri="{BB962C8B-B14F-4D97-AF65-F5344CB8AC3E}">
        <p14:creationId xmlns:p14="http://schemas.microsoft.com/office/powerpoint/2010/main" val="308142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B8871-69E0-45C8-8ECD-22EB750B9117}"/>
              </a:ext>
            </a:extLst>
          </p:cNvPr>
          <p:cNvSpPr>
            <a:spLocks noGrp="1"/>
          </p:cNvSpPr>
          <p:nvPr>
            <p:ph idx="1"/>
          </p:nvPr>
        </p:nvSpPr>
        <p:spPr>
          <a:xfrm>
            <a:off x="699605" y="349536"/>
            <a:ext cx="8053013" cy="5044397"/>
          </a:xfrm>
        </p:spPr>
        <p:txBody>
          <a:bodyPr/>
          <a:lstStyle/>
          <a:p>
            <a:endParaRPr lang="en-US" dirty="0"/>
          </a:p>
          <a:p>
            <a:endParaRPr lang="en-US" dirty="0"/>
          </a:p>
          <a:p>
            <a:endParaRPr lang="en-US" dirty="0"/>
          </a:p>
          <a:p>
            <a:endParaRPr lang="en-US" dirty="0"/>
          </a:p>
          <a:p>
            <a:endParaRPr lang="en-US" dirty="0"/>
          </a:p>
          <a:p>
            <a:endParaRPr lang="en-US" dirty="0">
              <a:hlinkClick r:id="rId3"/>
            </a:endParaRPr>
          </a:p>
          <a:p>
            <a:endParaRPr lang="en-US" dirty="0">
              <a:hlinkClick r:id="rId3"/>
            </a:endParaRPr>
          </a:p>
        </p:txBody>
      </p:sp>
      <p:pic>
        <p:nvPicPr>
          <p:cNvPr id="4" name="Picture 3" descr="A picture containing text, electronics&#10;&#10;Description automatically generated">
            <a:extLst>
              <a:ext uri="{FF2B5EF4-FFF2-40B4-BE49-F238E27FC236}">
                <a16:creationId xmlns:a16="http://schemas.microsoft.com/office/drawing/2014/main" id="{3BB99449-715F-4A8D-9B8F-6C136F505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1206500"/>
            <a:ext cx="9143999" cy="4445000"/>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A1F93FA5-462C-4ED4-911D-09F5E6863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1206500"/>
            <a:ext cx="9143999" cy="4445000"/>
          </a:xfrm>
          <a:prstGeom prst="rect">
            <a:avLst/>
          </a:prstGeom>
        </p:spPr>
      </p:pic>
      <p:pic>
        <p:nvPicPr>
          <p:cNvPr id="6" name="Picture 5">
            <a:extLst>
              <a:ext uri="{FF2B5EF4-FFF2-40B4-BE49-F238E27FC236}">
                <a16:creationId xmlns:a16="http://schemas.microsoft.com/office/drawing/2014/main" id="{E1E20E37-0A14-4510-83C3-7C3DA36CA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0" y="1206500"/>
            <a:ext cx="9143999" cy="4445000"/>
          </a:xfrm>
          <a:prstGeom prst="rect">
            <a:avLst/>
          </a:prstGeom>
        </p:spPr>
      </p:pic>
    </p:spTree>
    <p:extLst>
      <p:ext uri="{BB962C8B-B14F-4D97-AF65-F5344CB8AC3E}">
        <p14:creationId xmlns:p14="http://schemas.microsoft.com/office/powerpoint/2010/main" val="54414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BEB20-84A7-4BF3-B819-E85ACC37B728}"/>
              </a:ext>
            </a:extLst>
          </p:cNvPr>
          <p:cNvSpPr txBox="1"/>
          <p:nvPr/>
        </p:nvSpPr>
        <p:spPr>
          <a:xfrm>
            <a:off x="194698" y="1970561"/>
            <a:ext cx="5240331" cy="3848169"/>
          </a:xfrm>
          <a:prstGeom prst="rect">
            <a:avLst/>
          </a:prstGeom>
          <a:noFill/>
        </p:spPr>
        <p:txBody>
          <a:bodyPr wrap="square" rtlCol="0">
            <a:spAutoFit/>
          </a:bodyPr>
          <a:lstStyle/>
          <a:p>
            <a:pPr marL="0" marR="0" algn="ctr">
              <a:lnSpc>
                <a:spcPct val="107000"/>
              </a:lnSpc>
              <a:spcBef>
                <a:spcPts val="0"/>
              </a:spcBef>
              <a:spcAft>
                <a:spcPts val="800"/>
              </a:spcAft>
            </a:pPr>
            <a:endParaRPr lang="en-US" sz="2800" dirty="0">
              <a:solidFill>
                <a:srgbClr val="00629B"/>
              </a:solidFill>
              <a:latin typeface="+mj-lt"/>
              <a:ea typeface="+mj-ea"/>
              <a:cs typeface="+mj-cs"/>
            </a:endParaRPr>
          </a:p>
          <a:p>
            <a:pPr marL="342900" marR="0" lvl="0" indent="-342900">
              <a:lnSpc>
                <a:spcPct val="107000"/>
              </a:lnSpc>
              <a:spcBef>
                <a:spcPts val="0"/>
              </a:spcBef>
              <a:spcAft>
                <a:spcPts val="800"/>
              </a:spcAft>
              <a:buFont typeface="+mj-lt"/>
              <a:buAutoNum type="arabicPeriod"/>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Meets the requirements for stage 3 meaningful use.</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Improves VFC provider experience with simplified enrollment and online vaccine ordering.</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400" dirty="0" err="1">
                <a:solidFill>
                  <a:srgbClr val="343434"/>
                </a:solidFill>
                <a:effectLst/>
                <a:latin typeface="+mj-lt"/>
                <a:ea typeface="Times New Roman" panose="02020603050405020304" pitchFamily="18" charset="0"/>
                <a:cs typeface="Times New Roman" panose="02020603050405020304" pitchFamily="18" charset="0"/>
              </a:rPr>
              <a:t>SCIApps</a:t>
            </a:r>
            <a:r>
              <a:rPr lang="en-US" sz="1400" dirty="0">
                <a:solidFill>
                  <a:srgbClr val="343434"/>
                </a:solidFill>
                <a:effectLst/>
                <a:latin typeface="+mj-lt"/>
                <a:ea typeface="Times New Roman" panose="02020603050405020304" pitchFamily="18" charset="0"/>
                <a:cs typeface="Times New Roman" panose="02020603050405020304" pitchFamily="18" charset="0"/>
              </a:rPr>
              <a:t> was replaced with the Statewide Immunization Online Network (SIMON).</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Provides EHR vendors streamlined HL7 onboarding functionality to test and validate messages. Communicates seamlessly with provider EHR through bi-directional messaging.</a:t>
            </a:r>
            <a:endParaRPr lang="en-US" sz="14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Generates provider-level immunization coverage reports for quality improvement efforts.</a:t>
            </a:r>
            <a:endParaRPr lang="en-US" sz="1400" dirty="0">
              <a:effectLst/>
              <a:latin typeface="+mj-lt"/>
              <a:ea typeface="Calibri" panose="020F0502020204030204" pitchFamily="34" charset="0"/>
              <a:cs typeface="Times New Roman" panose="02020603050405020304" pitchFamily="18" charset="0"/>
            </a:endParaRPr>
          </a:p>
          <a:p>
            <a:endParaRPr lang="en-US" sz="1600" dirty="0">
              <a:latin typeface="+mj-lt"/>
            </a:endParaRPr>
          </a:p>
        </p:txBody>
      </p:sp>
      <p:pic>
        <p:nvPicPr>
          <p:cNvPr id="8" name="Picture 2">
            <a:extLst>
              <a:ext uri="{FF2B5EF4-FFF2-40B4-BE49-F238E27FC236}">
                <a16:creationId xmlns:a16="http://schemas.microsoft.com/office/drawing/2014/main" id="{058451EC-1C9A-4BF6-A259-6EB0024A1F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21168" y="2251617"/>
            <a:ext cx="2464776" cy="35671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BA6E4E-FC43-4129-9DF2-A85ED90E9628}"/>
              </a:ext>
            </a:extLst>
          </p:cNvPr>
          <p:cNvSpPr txBox="1"/>
          <p:nvPr/>
        </p:nvSpPr>
        <p:spPr>
          <a:xfrm>
            <a:off x="273931" y="578938"/>
            <a:ext cx="8596138" cy="1496564"/>
          </a:xfrm>
          <a:prstGeom prst="rect">
            <a:avLst/>
          </a:prstGeom>
          <a:noFill/>
        </p:spPr>
        <p:txBody>
          <a:bodyPr wrap="square" rtlCol="0">
            <a:spAutoFit/>
          </a:bodyPr>
          <a:lstStyle/>
          <a:p>
            <a:pPr marL="0" marR="0" algn="ctr">
              <a:lnSpc>
                <a:spcPct val="107000"/>
              </a:lnSpc>
              <a:spcBef>
                <a:spcPts val="0"/>
              </a:spcBef>
              <a:spcAft>
                <a:spcPts val="800"/>
              </a:spcAft>
            </a:pPr>
            <a:r>
              <a:rPr lang="en-US" sz="2800" dirty="0">
                <a:solidFill>
                  <a:srgbClr val="00629B"/>
                </a:solidFill>
                <a:latin typeface="+mj-lt"/>
                <a:ea typeface="+mj-ea"/>
                <a:cs typeface="+mj-cs"/>
              </a:rPr>
              <a:t>Top 5 SIMON Benefits</a:t>
            </a:r>
          </a:p>
          <a:p>
            <a:pPr marL="0" marR="0" algn="ctr">
              <a:lnSpc>
                <a:spcPct val="107000"/>
              </a:lnSpc>
              <a:spcBef>
                <a:spcPts val="0"/>
              </a:spcBef>
              <a:spcAft>
                <a:spcPts val="800"/>
              </a:spcAft>
            </a:pPr>
            <a:r>
              <a:rPr lang="en-US" sz="2800" dirty="0">
                <a:solidFill>
                  <a:srgbClr val="00629B"/>
                </a:solidFill>
                <a:latin typeface="+mj-lt"/>
                <a:ea typeface="+mj-ea"/>
                <a:cs typeface="+mj-cs"/>
              </a:rPr>
              <a:t>The Top Reasons We’re Excited about SIMON</a:t>
            </a:r>
          </a:p>
          <a:p>
            <a:endParaRPr lang="en-US" dirty="0"/>
          </a:p>
        </p:txBody>
      </p:sp>
    </p:spTree>
    <p:extLst>
      <p:ext uri="{BB962C8B-B14F-4D97-AF65-F5344CB8AC3E}">
        <p14:creationId xmlns:p14="http://schemas.microsoft.com/office/powerpoint/2010/main" val="200893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28000">
              <a:schemeClr val="accent1">
                <a:lumMod val="45000"/>
                <a:lumOff val="55000"/>
              </a:schemeClr>
            </a:gs>
            <a:gs pos="36000">
              <a:schemeClr val="accent1">
                <a:lumMod val="45000"/>
                <a:lumOff val="55000"/>
              </a:schemeClr>
            </a:gs>
            <a:gs pos="5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BEB20-84A7-4BF3-B819-E85ACC37B728}"/>
              </a:ext>
            </a:extLst>
          </p:cNvPr>
          <p:cNvSpPr txBox="1"/>
          <p:nvPr/>
        </p:nvSpPr>
        <p:spPr>
          <a:xfrm>
            <a:off x="304780" y="1274553"/>
            <a:ext cx="8534440" cy="4509798"/>
          </a:xfrm>
          <a:prstGeom prst="rect">
            <a:avLst/>
          </a:prstGeom>
          <a:noFill/>
        </p:spPr>
        <p:txBody>
          <a:bodyPr wrap="square" rtlCol="0">
            <a:spAutoFit/>
          </a:bodyPr>
          <a:lstStyle/>
          <a:p>
            <a:pPr marL="0" marR="0" algn="ctr">
              <a:lnSpc>
                <a:spcPct val="107000"/>
              </a:lnSpc>
              <a:spcBef>
                <a:spcPts val="0"/>
              </a:spcBef>
              <a:spcAft>
                <a:spcPts val="800"/>
              </a:spcAft>
            </a:pPr>
            <a:r>
              <a:rPr lang="en-US" sz="2800" dirty="0">
                <a:solidFill>
                  <a:srgbClr val="00629B"/>
                </a:solidFill>
                <a:latin typeface="+mj-lt"/>
                <a:ea typeface="+mj-ea"/>
                <a:cs typeface="+mj-cs"/>
              </a:rPr>
              <a:t>System Features</a:t>
            </a:r>
          </a:p>
          <a:p>
            <a:pPr marL="0" marR="0" algn="ctr">
              <a:lnSpc>
                <a:spcPct val="107000"/>
              </a:lnSpc>
              <a:spcBef>
                <a:spcPts val="0"/>
              </a:spcBef>
              <a:spcAft>
                <a:spcPts val="800"/>
              </a:spcAft>
            </a:pPr>
            <a:endParaRPr lang="en-US" sz="1400" dirty="0">
              <a:solidFill>
                <a:srgbClr val="00629B"/>
              </a:solidFill>
              <a:latin typeface="+mj-lt"/>
              <a:ea typeface="+mj-ea"/>
              <a:cs typeface="+mj-cs"/>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Vaccine management functionality including inventory, ordering, transfers, wastage, and storage unit features.</a:t>
            </a:r>
            <a:endParaRPr lang="en-US" sz="1400" dirty="0">
              <a:solidFill>
                <a:srgbClr val="34343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Brand-new data quality features which ensures a more reliable system is maintained.</a:t>
            </a:r>
            <a:endParaRPr lang="en-US" sz="1400" dirty="0">
              <a:solidFill>
                <a:srgbClr val="34343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Reminder recall feature to identify providers patients who are due or late for immunizations.</a:t>
            </a:r>
            <a:endParaRPr lang="en-US" sz="1400" dirty="0">
              <a:solidFill>
                <a:srgbClr val="34343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Upgraded reporting capabilities for clinicians including provider site, region and population characteristics.</a:t>
            </a:r>
            <a:endParaRPr lang="en-US" sz="1400" dirty="0">
              <a:solidFill>
                <a:srgbClr val="34343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Enhanced electronic exchange with EHR systems including forecast feature.</a:t>
            </a:r>
            <a:endParaRPr lang="en-US" sz="1400" dirty="0">
              <a:solidFill>
                <a:srgbClr val="34343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cs typeface="Times New Roman" panose="02020603050405020304" pitchFamily="18" charset="0"/>
              </a:rPr>
              <a:t>HL7 onboarding which allows providers to validate and submit messages before being promoted to an active HL7 test facility.</a:t>
            </a:r>
            <a:endParaRPr lang="en-US" sz="1400" dirty="0">
              <a:solidFill>
                <a:srgbClr val="343434"/>
              </a:solidFill>
              <a:latin typeface="+mj-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solidFill>
                  <a:srgbClr val="343434"/>
                </a:solidFill>
                <a:effectLst/>
                <a:latin typeface="+mj-lt"/>
                <a:ea typeface="Times New Roman" panose="02020603050405020304" pitchFamily="18" charset="0"/>
              </a:rPr>
              <a:t>Vaccine deduplication features that help consolidate records from multiple providers into a single record for each patient.</a:t>
            </a:r>
            <a:endParaRPr lang="en-US" sz="1400" dirty="0">
              <a:latin typeface="+mj-lt"/>
            </a:endParaRPr>
          </a:p>
        </p:txBody>
      </p:sp>
    </p:spTree>
    <p:extLst>
      <p:ext uri="{BB962C8B-B14F-4D97-AF65-F5344CB8AC3E}">
        <p14:creationId xmlns:p14="http://schemas.microsoft.com/office/powerpoint/2010/main" val="1426670154"/>
      </p:ext>
    </p:extLst>
  </p:cSld>
  <p:clrMapOvr>
    <a:masterClrMapping/>
  </p:clrMapOvr>
</p:sld>
</file>

<file path=ppt/theme/theme1.xml><?xml version="1.0" encoding="utf-8"?>
<a:theme xmlns:a="http://schemas.openxmlformats.org/drawingml/2006/main" name="Cover (Title Slide)">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Photos_Standard  -  Read-Only  -  Compatibility Mode" id="{75F1435C-D848-496C-958A-FA99959DDA53}" vid="{9B51DA30-5714-4541-BEEF-B818C9803749}"/>
    </a:ext>
  </a:extLst>
</a:theme>
</file>

<file path=ppt/theme/theme2.xml><?xml version="1.0" encoding="utf-8"?>
<a:theme xmlns:a="http://schemas.openxmlformats.org/drawingml/2006/main" name="Interio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Photos_Standard  -  Read-Only  -  Compatibility Mode" id="{75F1435C-D848-496C-958A-FA99959DDA53}" vid="{AB636D5F-57EA-429E-B518-42E4AD1C671E}"/>
    </a:ext>
  </a:extLst>
</a:theme>
</file>

<file path=ppt/theme/theme3.xml><?xml version="1.0" encoding="utf-8"?>
<a:theme xmlns:a="http://schemas.openxmlformats.org/drawingml/2006/main" name="Contact Us (Fin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Photos_Standard  -  Read-Only  -  Compatibility Mode" id="{75F1435C-D848-496C-958A-FA99959DDA53}" vid="{FAAE27B9-9807-4477-81C7-672C33D5AD0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Simon webinar April 1 draft</Template>
  <TotalTime>7762</TotalTime>
  <Words>1790</Words>
  <Application>Microsoft Office PowerPoint</Application>
  <PresentationFormat>On-screen Show (4:3)</PresentationFormat>
  <Paragraphs>182</Paragraphs>
  <Slides>25</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Open Sans</vt:lpstr>
      <vt:lpstr>Calibri</vt:lpstr>
      <vt:lpstr>Symbol</vt:lpstr>
      <vt:lpstr>Montserrat</vt:lpstr>
      <vt:lpstr>Arial</vt:lpstr>
      <vt:lpstr>Calibri Light</vt:lpstr>
      <vt:lpstr>Cover (Title Slide)</vt:lpstr>
      <vt:lpstr>Interior Slides</vt:lpstr>
      <vt:lpstr>Contact Us (Final Slide)</vt:lpstr>
      <vt:lpstr>PowerPoint Presentation</vt:lpstr>
      <vt:lpstr>Happy 1st Birthday, SIMON!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SIMON Training Resources</vt:lpstr>
      <vt:lpstr> Information for Healthcare Providers</vt:lpstr>
      <vt:lpstr>Training videos, printable guides and webinar recordings available on demand</vt:lpstr>
      <vt:lpstr>Information Updated  when new features are released</vt:lpstr>
      <vt:lpstr>Training Guides  for new SIMON Users, Primary and Back up Vaccine Coordinators and Providers</vt:lpstr>
      <vt:lpstr>PowerPoint Presentation</vt:lpstr>
      <vt:lpstr>PowerPoint Presentation</vt:lpstr>
      <vt:lpstr>Temperature Excursion Online Report</vt:lpstr>
      <vt:lpstr>Vaccines for Children (VFC) Updates</vt:lpstr>
      <vt:lpstr>PowerPoint Presentation</vt:lpstr>
      <vt:lpstr>PowerPoint Presentation</vt:lpstr>
      <vt:lpstr>Comments/Questions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SIMON Webinar</dc:title>
  <dc:creator>Gulledge, Wendell K.</dc:creator>
  <cp:lastModifiedBy>Coleman, Linda M.</cp:lastModifiedBy>
  <cp:revision>296</cp:revision>
  <cp:lastPrinted>2020-08-18T12:31:28Z</cp:lastPrinted>
  <dcterms:created xsi:type="dcterms:W3CDTF">2020-03-18T19:18:31Z</dcterms:created>
  <dcterms:modified xsi:type="dcterms:W3CDTF">2021-09-15T11:38:06Z</dcterms:modified>
</cp:coreProperties>
</file>