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Layouts/slideLayout7.xml" ContentType="application/vnd.openxmlformats-officedocument.presentationml.slideLayout+xml"/>
  <Override PartName="/ppt/theme/theme3.xml" ContentType="application/vnd.openxmlformats-officedocument.theme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4.xml" ContentType="application/vnd.openxmlformats-officedocument.theme+xml"/>
  <Override PartName="/ppt/slideLayouts/slideLayout14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4"/>
    <p:sldMasterId id="2147483660" r:id="rId5"/>
    <p:sldMasterId id="2147483684" r:id="rId6"/>
    <p:sldMasterId id="2147483692" r:id="rId7"/>
    <p:sldMasterId id="2147483699" r:id="rId8"/>
  </p:sldMasterIdLst>
  <p:notesMasterIdLst>
    <p:notesMasterId r:id="rId23"/>
  </p:notesMasterIdLst>
  <p:sldIdLst>
    <p:sldId id="260" r:id="rId9"/>
    <p:sldId id="257" r:id="rId10"/>
    <p:sldId id="259" r:id="rId11"/>
    <p:sldId id="266" r:id="rId12"/>
    <p:sldId id="269" r:id="rId13"/>
    <p:sldId id="270" r:id="rId14"/>
    <p:sldId id="267" r:id="rId15"/>
    <p:sldId id="262" r:id="rId16"/>
    <p:sldId id="263" r:id="rId17"/>
    <p:sldId id="271" r:id="rId18"/>
    <p:sldId id="272" r:id="rId19"/>
    <p:sldId id="273" r:id="rId20"/>
    <p:sldId id="265" r:id="rId21"/>
    <p:sldId id="258" r:id="rId22"/>
  </p:sldIdLst>
  <p:sldSz cx="12192000" cy="6858000"/>
  <p:notesSz cx="6858000" cy="9144000"/>
  <p:embeddedFontLst>
    <p:embeddedFont>
      <p:font typeface="Montserrat" panose="00000500000000000000" pitchFamily="50" charset="0"/>
      <p:regular r:id="rId24"/>
      <p:bold r:id="rId25"/>
      <p:italic r:id="rId26"/>
      <p:boldItalic r:id="rId27"/>
    </p:embeddedFont>
    <p:embeddedFont>
      <p:font typeface="Open Sans" panose="020B0606030504020204" pitchFamily="34" charset="0"/>
      <p:regular r:id="rId28"/>
      <p:bold r:id="rId29"/>
      <p:italic r:id="rId30"/>
      <p:boldItalic r:id="rId31"/>
    </p:embeddedFont>
  </p:embeddedFont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Open Sans" panose="020B0606030504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Open Sans" panose="020B0606030504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Open Sans" panose="020B0606030504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Open Sans" panose="020B0606030504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Open Sans" panose="020B0606030504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Open Sans" panose="020B0606030504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Open Sans" panose="020B0606030504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Open Sans" panose="020B0606030504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Open Sans" panose="020B0606030504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46ED9633-3F1F-2751-DB91-9B6BE000917D}" name="Jennings, Andre J." initials="JJ" userId="S::jenninaj@dhec.sc.gov::740623af-0c20-471d-a77d-71b6d058f686" providerId="AD"/>
  <p188:author id="{5833C2AF-E3E3-FA91-D533-4D17552F7F27}" name="Tori, Marco" initials="TM" userId="S::torime@dhec.sc.gov::86d5fed7-78da-4673-9057-e3c30adf562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A9CE"/>
    <a:srgbClr val="00629B"/>
    <a:srgbClr val="84BD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9CE5C2F-DBB1-7E47-907C-C471FE0C7006}" v="251" dt="2024-01-17T21:54:23.741"/>
    <p1510:client id="{BB318679-AF92-3212-1F33-EBD0192F6B50}" v="2" dt="2024-01-19T18:21:00.632"/>
    <p1510:client id="{D2B21FC8-99C5-2FE4-B6DC-C897FA21D28E}" v="3" dt="2024-01-18T15:17:45.431"/>
    <p1510:client id="{FFF5072E-DA29-4178-8860-86B727AE5541}" vWet="2" dt="2024-01-18T15:15:35.68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0129" autoAdjust="0"/>
  </p:normalViewPr>
  <p:slideViewPr>
    <p:cSldViewPr snapToGrid="0">
      <p:cViewPr varScale="1">
        <p:scale>
          <a:sx n="103" d="100"/>
          <a:sy n="103" d="100"/>
        </p:scale>
        <p:origin x="87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font" Target="fonts/font3.fntdata"/><Relationship Id="rId21" Type="http://schemas.openxmlformats.org/officeDocument/2006/relationships/slide" Target="slides/slide13.xml"/><Relationship Id="rId34" Type="http://schemas.openxmlformats.org/officeDocument/2006/relationships/theme" Target="theme/theme1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font" Target="fonts/font2.fntdata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font" Target="fonts/font6.fntdata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3.xml"/><Relationship Id="rId24" Type="http://schemas.openxmlformats.org/officeDocument/2006/relationships/font" Target="fonts/font1.fntdata"/><Relationship Id="rId32" Type="http://schemas.openxmlformats.org/officeDocument/2006/relationships/presProps" Target="presProps.xml"/><Relationship Id="rId37" Type="http://schemas.microsoft.com/office/2018/10/relationships/authors" Target="author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7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microsoft.com/office/2015/10/relationships/revisionInfo" Target="revisionInfo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font" Target="fonts/font8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tableStyles" Target="tableStyles.xml"/><Relationship Id="rId8" Type="http://schemas.openxmlformats.org/officeDocument/2006/relationships/slideMaster" Target="slideMasters/slideMaster5.xml"/><Relationship Id="rId3" Type="http://schemas.openxmlformats.org/officeDocument/2006/relationships/customXml" Target="../customXml/item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DBCF56-86A2-4F18-94FB-E6F52C961F9A}" type="datetimeFigureOut">
              <a:rPr lang="en-US" smtClean="0"/>
              <a:t>1/29/2024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E5F2469-C434-4032-80AC-344ED023EC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24557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Sexual health- your desires, gender identity, and ability to give and receive pleasure freely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5F2469-C434-4032-80AC-344ED023EC0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9248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3676454"/>
            <a:ext cx="9144000" cy="886119"/>
          </a:xfrm>
        </p:spPr>
        <p:txBody>
          <a:bodyPr anchor="t" anchorCtr="1">
            <a:normAutofit/>
          </a:bodyPr>
          <a:lstStyle>
            <a:lvl1pPr algn="ctr"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789815"/>
            <a:ext cx="9144000" cy="809707"/>
          </a:xfrm>
          <a:prstGeom prst="rect">
            <a:avLst/>
          </a:prstGeom>
        </p:spPr>
        <p:txBody>
          <a:bodyPr anchor="t" anchorCtr="1"/>
          <a:lstStyle>
            <a:lvl1pPr marL="0" indent="0" algn="ctr">
              <a:buNone/>
              <a:defRPr sz="2400">
                <a:solidFill>
                  <a:srgbClr val="00A9CE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0724454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147071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8" y="2786756"/>
            <a:ext cx="5158316" cy="823912"/>
          </a:xfrm>
        </p:spPr>
        <p:txBody>
          <a:bodyPr anchor="b"/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8" y="3610668"/>
            <a:ext cx="5158316" cy="2582314"/>
          </a:xfrm>
        </p:spPr>
        <p:txBody>
          <a:bodyPr/>
          <a:lstStyle>
            <a:lvl1pPr>
              <a:defRPr>
                <a:solidFill>
                  <a:srgbClr val="84C600"/>
                </a:solidFill>
              </a:defRPr>
            </a:lvl1pPr>
            <a:lvl2pPr>
              <a:defRPr>
                <a:solidFill>
                  <a:srgbClr val="84C600"/>
                </a:solidFill>
              </a:defRPr>
            </a:lvl2pPr>
            <a:lvl3pPr>
              <a:defRPr>
                <a:solidFill>
                  <a:srgbClr val="84C600"/>
                </a:solidFill>
              </a:defRPr>
            </a:lvl3pPr>
            <a:lvl4pPr>
              <a:defRPr>
                <a:solidFill>
                  <a:srgbClr val="84C600"/>
                </a:solidFill>
              </a:defRPr>
            </a:lvl4pPr>
            <a:lvl5pPr>
              <a:defRPr>
                <a:solidFill>
                  <a:srgbClr val="84C600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2786756"/>
            <a:ext cx="5183717" cy="823912"/>
          </a:xfrm>
        </p:spPr>
        <p:txBody>
          <a:bodyPr anchor="b"/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610668"/>
            <a:ext cx="5183717" cy="2582314"/>
          </a:xfrm>
        </p:spPr>
        <p:txBody>
          <a:bodyPr/>
          <a:lstStyle>
            <a:lvl1pPr>
              <a:defRPr>
                <a:solidFill>
                  <a:srgbClr val="84C600"/>
                </a:solidFill>
              </a:defRPr>
            </a:lvl1pPr>
            <a:lvl2pPr>
              <a:defRPr>
                <a:solidFill>
                  <a:srgbClr val="84C600"/>
                </a:solidFill>
              </a:defRPr>
            </a:lvl2pPr>
            <a:lvl3pPr>
              <a:defRPr>
                <a:solidFill>
                  <a:srgbClr val="84C600"/>
                </a:solidFill>
              </a:defRPr>
            </a:lvl3pPr>
            <a:lvl4pPr>
              <a:defRPr>
                <a:solidFill>
                  <a:srgbClr val="84C600"/>
                </a:solidFill>
              </a:defRPr>
            </a:lvl4pPr>
            <a:lvl5pPr>
              <a:defRPr>
                <a:solidFill>
                  <a:srgbClr val="84C600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367610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FA79B00-8E0A-9D37-A250-32E5125D2FF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0F2950B3-44AB-4A4A-88E2-4D07284504AC}" type="datetimeFigureOut">
              <a:rPr lang="en-US"/>
              <a:pPr>
                <a:defRPr/>
              </a:pPr>
              <a:t>1/29/2024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D38C2C6-334F-A804-39BA-556E35D503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2FA277-1005-8CC2-901A-B93F3F0B12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fld id="{E5A13E04-F93B-4FE4-A750-BABDB728077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230917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1321724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1851950"/>
            <a:ext cx="6172200" cy="4324407"/>
          </a:xfrm>
        </p:spPr>
        <p:txBody>
          <a:bodyPr/>
          <a:lstStyle>
            <a:lvl1pPr>
              <a:defRPr sz="2800">
                <a:solidFill>
                  <a:srgbClr val="84C600"/>
                </a:solidFill>
              </a:defRPr>
            </a:lvl1pPr>
            <a:lvl2pPr>
              <a:defRPr sz="2400">
                <a:solidFill>
                  <a:srgbClr val="84C600"/>
                </a:solidFill>
              </a:defRPr>
            </a:lvl2pPr>
            <a:lvl3pPr>
              <a:defRPr sz="2000">
                <a:solidFill>
                  <a:srgbClr val="84C600"/>
                </a:solidFill>
              </a:defRPr>
            </a:lvl3pPr>
            <a:lvl4pPr>
              <a:defRPr sz="1800">
                <a:solidFill>
                  <a:srgbClr val="84C600"/>
                </a:solidFill>
              </a:defRPr>
            </a:lvl4pPr>
            <a:lvl5pPr>
              <a:defRPr sz="1600">
                <a:solidFill>
                  <a:srgbClr val="84C600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921924"/>
            <a:ext cx="3932767" cy="3254432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887635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1313411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1843637"/>
            <a:ext cx="6172200" cy="4332720"/>
          </a:xfrm>
        </p:spPr>
        <p:txBody>
          <a:bodyPr rtlCol="0">
            <a:normAutofit/>
          </a:bodyPr>
          <a:lstStyle>
            <a:lvl1pPr marL="0" indent="0">
              <a:buNone/>
              <a:defRPr sz="3200">
                <a:solidFill>
                  <a:srgbClr val="84C60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913612"/>
            <a:ext cx="3932767" cy="3262745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6279652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334853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544526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2506662"/>
            <a:ext cx="5181600" cy="36490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506662"/>
            <a:ext cx="5181600" cy="36490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039524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115697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2473015"/>
            <a:ext cx="5157787" cy="823912"/>
          </a:xfrm>
        </p:spPr>
        <p:txBody>
          <a:bodyPr anchor="b"/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3296927"/>
            <a:ext cx="5157787" cy="3684588"/>
          </a:xfrm>
        </p:spPr>
        <p:txBody>
          <a:bodyPr/>
          <a:lstStyle>
            <a:lvl1pPr>
              <a:defRPr sz="2800">
                <a:solidFill>
                  <a:srgbClr val="84BD00"/>
                </a:solidFill>
              </a:defRPr>
            </a:lvl1pPr>
            <a:lvl2pPr>
              <a:defRPr sz="2400">
                <a:solidFill>
                  <a:srgbClr val="84BD00"/>
                </a:solidFill>
              </a:defRPr>
            </a:lvl2pPr>
            <a:lvl3pPr>
              <a:defRPr sz="2000">
                <a:solidFill>
                  <a:srgbClr val="84BD00"/>
                </a:solidFill>
              </a:defRPr>
            </a:lvl3pPr>
            <a:lvl4pPr>
              <a:defRPr sz="1800">
                <a:solidFill>
                  <a:srgbClr val="84BD00"/>
                </a:solidFill>
              </a:defRPr>
            </a:lvl4pPr>
            <a:lvl5pPr>
              <a:defRPr>
                <a:solidFill>
                  <a:srgbClr val="84BD00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2473015"/>
            <a:ext cx="5183188" cy="823912"/>
          </a:xfrm>
        </p:spPr>
        <p:txBody>
          <a:bodyPr anchor="b"/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296927"/>
            <a:ext cx="5183188" cy="3684588"/>
          </a:xfrm>
        </p:spPr>
        <p:txBody>
          <a:bodyPr/>
          <a:lstStyle>
            <a:lvl1pPr>
              <a:defRPr sz="2800">
                <a:solidFill>
                  <a:srgbClr val="84BD00"/>
                </a:solidFill>
              </a:defRPr>
            </a:lvl1pPr>
            <a:lvl2pPr>
              <a:defRPr>
                <a:solidFill>
                  <a:srgbClr val="84BD00"/>
                </a:solidFill>
              </a:defRPr>
            </a:lvl2pPr>
            <a:lvl3pPr>
              <a:defRPr>
                <a:solidFill>
                  <a:srgbClr val="84BD00"/>
                </a:solidFill>
              </a:defRPr>
            </a:lvl3pPr>
            <a:lvl4pPr>
              <a:defRPr>
                <a:solidFill>
                  <a:srgbClr val="84BD00"/>
                </a:solidFill>
              </a:defRPr>
            </a:lvl4pPr>
            <a:lvl5pPr>
              <a:defRPr>
                <a:solidFill>
                  <a:srgbClr val="84BD00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096816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881407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1411632"/>
            <a:ext cx="6172200" cy="4762925"/>
          </a:xfrm>
        </p:spPr>
        <p:txBody>
          <a:bodyPr/>
          <a:lstStyle>
            <a:lvl1pPr>
              <a:defRPr sz="2800">
                <a:solidFill>
                  <a:srgbClr val="84BD00"/>
                </a:solidFill>
              </a:defRPr>
            </a:lvl1pPr>
            <a:lvl2pPr>
              <a:defRPr sz="2400">
                <a:solidFill>
                  <a:srgbClr val="84BD00"/>
                </a:solidFill>
              </a:defRPr>
            </a:lvl2pPr>
            <a:lvl3pPr>
              <a:defRPr sz="2000">
                <a:solidFill>
                  <a:srgbClr val="84BD00"/>
                </a:solidFill>
              </a:defRPr>
            </a:lvl3pPr>
            <a:lvl4pPr>
              <a:defRPr sz="1800">
                <a:solidFill>
                  <a:srgbClr val="84BD00"/>
                </a:solidFill>
              </a:defRPr>
            </a:lvl4pPr>
            <a:lvl5pPr>
              <a:defRPr sz="1600">
                <a:solidFill>
                  <a:srgbClr val="84BD00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481607"/>
            <a:ext cx="3932237" cy="3692950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317412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890833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1421058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491033"/>
            <a:ext cx="3932237" cy="3811588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921062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07203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804555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2814840"/>
            <a:ext cx="5156200" cy="336151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2814840"/>
            <a:ext cx="5156200" cy="336151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573516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2.jpeg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6.xml"/><Relationship Id="rId4" Type="http://schemas.openxmlformats.org/officeDocument/2006/relationships/slideLayout" Target="../slideLayouts/slideLayout5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slideLayout" Target="../slideLayouts/slideLayout10.xml"/><Relationship Id="rId7" Type="http://schemas.openxmlformats.org/officeDocument/2006/relationships/theme" Target="../theme/theme4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5" Type="http://schemas.openxmlformats.org/officeDocument/2006/relationships/slideLayout" Target="../slideLayouts/slideLayout12.xml"/><Relationship Id="rId4" Type="http://schemas.openxmlformats.org/officeDocument/2006/relationships/slideLayout" Target="../slideLayouts/slideLayout11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00877DE6-4D22-4ACE-E3C3-E1E68869306F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838200" y="3843338"/>
            <a:ext cx="10515600" cy="1325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</p:sldLayoutIdLst>
  <p:txStyles>
    <p:titleStyle>
      <a:lvl1pPr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rgbClr val="00629B"/>
          </a:solidFill>
          <a:latin typeface="+mj-lt"/>
          <a:ea typeface="+mj-ea"/>
          <a:cs typeface="+mj-cs"/>
        </a:defRPr>
      </a:lvl1pPr>
      <a:lvl2pPr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00629B"/>
          </a:solidFill>
          <a:latin typeface="Montserrat" panose="00000500000000000000" pitchFamily="50" charset="0"/>
        </a:defRPr>
      </a:lvl2pPr>
      <a:lvl3pPr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00629B"/>
          </a:solidFill>
          <a:latin typeface="Montserrat" panose="00000500000000000000" pitchFamily="50" charset="0"/>
        </a:defRPr>
      </a:lvl3pPr>
      <a:lvl4pPr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00629B"/>
          </a:solidFill>
          <a:latin typeface="Montserrat" panose="00000500000000000000" pitchFamily="50" charset="0"/>
        </a:defRPr>
      </a:lvl4pPr>
      <a:lvl5pPr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00629B"/>
          </a:solidFill>
          <a:latin typeface="Montserrat" panose="00000500000000000000" pitchFamily="50" charset="0"/>
        </a:defRPr>
      </a:lvl5pPr>
      <a:lvl6pPr marL="457200"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00629B"/>
          </a:solidFill>
          <a:latin typeface="Montserrat" panose="00000500000000000000" pitchFamily="50" charset="0"/>
        </a:defRPr>
      </a:lvl6pPr>
      <a:lvl7pPr marL="914400"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00629B"/>
          </a:solidFill>
          <a:latin typeface="Montserrat" panose="00000500000000000000" pitchFamily="50" charset="0"/>
        </a:defRPr>
      </a:lvl7pPr>
      <a:lvl8pPr marL="1371600"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00629B"/>
          </a:solidFill>
          <a:latin typeface="Montserrat" panose="00000500000000000000" pitchFamily="50" charset="0"/>
        </a:defRPr>
      </a:lvl8pPr>
      <a:lvl9pPr marL="1828800"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00629B"/>
          </a:solidFill>
          <a:latin typeface="Montserrat" panose="00000500000000000000" pitchFamily="50" charset="0"/>
        </a:defRPr>
      </a:lvl9pPr>
    </p:titleStyle>
    <p:bodyStyle>
      <a:lvl1pPr marL="228600" indent="-228600" algn="l" rtl="0" eaLnBrk="1" fontAlgn="base" hangingPunct="1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7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>
            <a:extLst>
              <a:ext uri="{FF2B5EF4-FFF2-40B4-BE49-F238E27FC236}">
                <a16:creationId xmlns:a16="http://schemas.microsoft.com/office/drawing/2014/main" id="{E0E129D4-67E9-1E7E-775F-844311AB98F4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838200" y="1176338"/>
            <a:ext cx="10515600" cy="1325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1" name="Text Placeholder 2">
            <a:extLst>
              <a:ext uri="{FF2B5EF4-FFF2-40B4-BE49-F238E27FC236}">
                <a16:creationId xmlns:a16="http://schemas.microsoft.com/office/drawing/2014/main" id="{4C43FDE9-9CE3-A627-87C5-91A856DA1D0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838200" y="2636838"/>
            <a:ext cx="10515600" cy="354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kern="1200">
          <a:solidFill>
            <a:srgbClr val="00629B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00629B"/>
          </a:solidFill>
          <a:latin typeface="Montserrat" panose="00000500000000000000" pitchFamily="50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00629B"/>
          </a:solidFill>
          <a:latin typeface="Montserrat" panose="00000500000000000000" pitchFamily="50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00629B"/>
          </a:solidFill>
          <a:latin typeface="Montserrat" panose="00000500000000000000" pitchFamily="50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00629B"/>
          </a:solidFill>
          <a:latin typeface="Montserrat" panose="00000500000000000000" pitchFamily="50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00629B"/>
          </a:solidFill>
          <a:latin typeface="Montserrat" panose="00000500000000000000" pitchFamily="50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00629B"/>
          </a:solidFill>
          <a:latin typeface="Montserrat" panose="00000500000000000000" pitchFamily="50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00629B"/>
          </a:solidFill>
          <a:latin typeface="Montserrat" panose="00000500000000000000" pitchFamily="50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00629B"/>
          </a:solidFill>
          <a:latin typeface="Montserrat" panose="00000500000000000000" pitchFamily="50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rgbClr val="00A9CE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rgbClr val="00A9CE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rgbClr val="00A9CE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00A9CE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rgbClr val="00A9CE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8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>
            <a:extLst>
              <a:ext uri="{FF2B5EF4-FFF2-40B4-BE49-F238E27FC236}">
                <a16:creationId xmlns:a16="http://schemas.microsoft.com/office/drawing/2014/main" id="{15D33365-0EB2-6D14-68CA-FBE8BFFB0314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838200" y="1428751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1" name="Text Placeholder 2">
            <a:extLst>
              <a:ext uri="{FF2B5EF4-FFF2-40B4-BE49-F238E27FC236}">
                <a16:creationId xmlns:a16="http://schemas.microsoft.com/office/drawing/2014/main" id="{87A79BB0-2C95-1BFA-8009-635A6AFA1F2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838200" y="2889251"/>
            <a:ext cx="10515600" cy="3287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621321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kern="1200">
          <a:solidFill>
            <a:srgbClr val="00629B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00629B"/>
          </a:solidFill>
          <a:latin typeface="Montserrat" panose="00000500000000000000" pitchFamily="50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00629B"/>
          </a:solidFill>
          <a:latin typeface="Montserrat" panose="00000500000000000000" pitchFamily="50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00629B"/>
          </a:solidFill>
          <a:latin typeface="Montserrat" panose="00000500000000000000" pitchFamily="50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00629B"/>
          </a:solidFill>
          <a:latin typeface="Montserrat" panose="00000500000000000000" pitchFamily="50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00629B"/>
          </a:solidFill>
          <a:latin typeface="Montserrat" panose="00000500000000000000" pitchFamily="50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00629B"/>
          </a:solidFill>
          <a:latin typeface="Montserrat" panose="00000500000000000000" pitchFamily="50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00629B"/>
          </a:solidFill>
          <a:latin typeface="Montserrat" panose="00000500000000000000" pitchFamily="50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00629B"/>
          </a:solidFill>
          <a:latin typeface="Montserrat" panose="00000500000000000000" pitchFamily="50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rgbClr val="00A9CE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rgbClr val="00A9CE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rgbClr val="00A9CE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00A9CE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rgbClr val="00A9CE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596594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8.xml"/><Relationship Id="rId1" Type="http://schemas.openxmlformats.org/officeDocument/2006/relationships/video" Target="https://www.youtube.com/embed/B7wkEMCPNSs?feature=oembed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dc.gov/sexualhealth/Default.html" TargetMode="External"/><Relationship Id="rId2" Type="http://schemas.openxmlformats.org/officeDocument/2006/relationships/hyperlink" Target="https://www.cdc.gov/violenceprevention/sexualviolence/fastfact.html" TargetMode="External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6.png"/><Relationship Id="rId4" Type="http://schemas.openxmlformats.org/officeDocument/2006/relationships/hyperlink" Target="https://www.cdc.gov/violenceprevention/sexualviolence/fastfact.html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exual Health">
            <a:hlinkClick r:id="" action="ppaction://media"/>
            <a:extLst>
              <a:ext uri="{FF2B5EF4-FFF2-40B4-BE49-F238E27FC236}">
                <a16:creationId xmlns:a16="http://schemas.microsoft.com/office/drawing/2014/main" id="{DBC823CB-AF4B-A525-7A35-C42F36C0941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95944" y="4596096"/>
            <a:ext cx="487363" cy="487363"/>
          </a:xfrm>
          <a:prstGeom prst="rect">
            <a:avLst/>
          </a:prstGeom>
        </p:spPr>
      </p:pic>
      <p:sp>
        <p:nvSpPr>
          <p:cNvPr id="4098" name="Title 1">
            <a:extLst>
              <a:ext uri="{FF2B5EF4-FFF2-40B4-BE49-F238E27FC236}">
                <a16:creationId xmlns:a16="http://schemas.microsoft.com/office/drawing/2014/main" id="{9373BB1A-DF94-0941-3E9D-260A5C1D6C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09800" y="3872558"/>
            <a:ext cx="7772400" cy="967220"/>
          </a:xfrm>
        </p:spPr>
        <p:txBody>
          <a:bodyPr>
            <a:normAutofit/>
          </a:bodyPr>
          <a:lstStyle/>
          <a:p>
            <a:r>
              <a:rPr lang="en-US" altLang="en-US" dirty="0"/>
              <a:t>Sexual Health </a:t>
            </a:r>
          </a:p>
        </p:txBody>
      </p:sp>
      <p:sp>
        <p:nvSpPr>
          <p:cNvPr id="4099" name="Subtitle 2">
            <a:extLst>
              <a:ext uri="{FF2B5EF4-FFF2-40B4-BE49-F238E27FC236}">
                <a16:creationId xmlns:a16="http://schemas.microsoft.com/office/drawing/2014/main" id="{F2E47126-C63C-4601-9614-EEA6BB2C18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09800" y="5202239"/>
            <a:ext cx="7772400" cy="458787"/>
          </a:xfrm>
        </p:spPr>
        <p:txBody>
          <a:bodyPr/>
          <a:lstStyle/>
          <a:p>
            <a:pPr eaLnBrk="1" hangingPunct="1"/>
            <a:r>
              <a:rPr lang="en-US" altLang="en-US"/>
              <a:t>PrEP Counseling Center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43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F4056B-2988-F195-CD44-53E4C14AD7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28752"/>
            <a:ext cx="10515600" cy="886746"/>
          </a:xfrm>
        </p:spPr>
        <p:txBody>
          <a:bodyPr/>
          <a:lstStyle/>
          <a:p>
            <a:pPr algn="ctr"/>
            <a:r>
              <a:rPr lang="en-US" dirty="0"/>
              <a:t>Take control of your SEXUAL HEALTH!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FD2C375-E959-E9DA-3838-F9F1030E12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15498"/>
            <a:ext cx="10621297" cy="3390953"/>
          </a:xfrm>
        </p:spPr>
        <p:txBody>
          <a:bodyPr/>
          <a:lstStyle/>
          <a:p>
            <a:r>
              <a:rPr lang="en-US" sz="2400" dirty="0"/>
              <a:t>Talk about sex honestly with partner(s).</a:t>
            </a:r>
          </a:p>
          <a:p>
            <a:r>
              <a:rPr lang="en-US" sz="2400" dirty="0"/>
              <a:t>Engage in safe and pleasurable sex.</a:t>
            </a:r>
            <a:endParaRPr lang="en-US" sz="2400" dirty="0">
              <a:ea typeface="Open Sans"/>
              <a:cs typeface="Open Sans"/>
            </a:endParaRPr>
          </a:p>
          <a:p>
            <a:r>
              <a:rPr lang="en-US" sz="2400" dirty="0"/>
              <a:t>Take responsibility for your sexual safety.</a:t>
            </a:r>
          </a:p>
          <a:p>
            <a:r>
              <a:rPr lang="en-US" sz="2400" dirty="0"/>
              <a:t>Protect yourself and partner(s) from STIs.</a:t>
            </a:r>
          </a:p>
          <a:p>
            <a:pPr lvl="1"/>
            <a:r>
              <a:rPr lang="en-US" sz="2000" dirty="0"/>
              <a:t>Use condoms. Talk to your doctor about </a:t>
            </a:r>
            <a:r>
              <a:rPr lang="en-US" sz="2000" dirty="0" err="1"/>
              <a:t>DoxyPEP</a:t>
            </a:r>
            <a:endParaRPr lang="en-US" sz="2000" dirty="0">
              <a:ea typeface="Open Sans"/>
              <a:cs typeface="Open Sans"/>
            </a:endParaRPr>
          </a:p>
          <a:p>
            <a:pPr lvl="1"/>
            <a:r>
              <a:rPr lang="en-US" sz="2000" dirty="0"/>
              <a:t>Get tested. </a:t>
            </a:r>
            <a:r>
              <a:rPr lang="en-US" sz="2000" i="1" dirty="0"/>
              <a:t>The CDC recommends everyone get tested for HIV at least once a year. Those who are sexually active and/or have multiple partners should be tested for HIV and STIs every 3-6 months.</a:t>
            </a:r>
          </a:p>
          <a:p>
            <a:r>
              <a:rPr lang="en-US" sz="2400" dirty="0"/>
              <a:t>Get vaccinated (This includes HPV, HBV and </a:t>
            </a:r>
            <a:r>
              <a:rPr lang="en-US" sz="2400" dirty="0" err="1"/>
              <a:t>mpox</a:t>
            </a:r>
            <a:r>
              <a:rPr lang="en-US" sz="2400" dirty="0"/>
              <a:t>).</a:t>
            </a:r>
            <a:endParaRPr lang="en-US" sz="2400" dirty="0">
              <a:ea typeface="Open Sans"/>
              <a:cs typeface="Open Sans"/>
            </a:endParaRPr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79B88F7-E82D-42EF-4944-B3D2E2B5697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50837" y="57671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2948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43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8B6C54-EFFB-2C4D-5192-BBFBEB8C36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/>
              <a:t>TAKE CONTROL</a:t>
            </a:r>
            <a:br>
              <a:rPr lang="en-US"/>
            </a:br>
            <a:r>
              <a:rPr lang="en-US"/>
              <a:t>WRITE YOUR OWN STORY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4EB4067-988B-FA77-8D85-53FE2549B7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Protect yourself</a:t>
            </a:r>
          </a:p>
          <a:p>
            <a:pPr lvl="1"/>
            <a:r>
              <a:rPr lang="en-US" dirty="0"/>
              <a:t>Condoms (have your own supply!) </a:t>
            </a:r>
            <a:endParaRPr lang="en-US" dirty="0">
              <a:ea typeface="Open Sans"/>
              <a:cs typeface="Open Sans"/>
            </a:endParaRPr>
          </a:p>
          <a:p>
            <a:pPr lvl="1"/>
            <a:r>
              <a:rPr lang="en-US" dirty="0" err="1"/>
              <a:t>PrEP</a:t>
            </a:r>
            <a:r>
              <a:rPr lang="en-US" dirty="0"/>
              <a:t>, </a:t>
            </a:r>
            <a:r>
              <a:rPr lang="en-US" dirty="0" err="1"/>
              <a:t>nPEP</a:t>
            </a:r>
            <a:r>
              <a:rPr lang="en-US" dirty="0"/>
              <a:t> and </a:t>
            </a:r>
            <a:r>
              <a:rPr lang="en-US" dirty="0" err="1"/>
              <a:t>doxyPEP</a:t>
            </a:r>
            <a:endParaRPr lang="en-US" dirty="0"/>
          </a:p>
          <a:p>
            <a:pPr lvl="1"/>
            <a:r>
              <a:rPr lang="en-US" dirty="0"/>
              <a:t>Abstinence</a:t>
            </a:r>
          </a:p>
          <a:p>
            <a:pPr lvl="1"/>
            <a:r>
              <a:rPr lang="en-US" dirty="0"/>
              <a:t>Routine STI and HIV testing</a:t>
            </a:r>
          </a:p>
          <a:p>
            <a:pPr lvl="1"/>
            <a:r>
              <a:rPr lang="en-US" dirty="0"/>
              <a:t>Family planning</a:t>
            </a:r>
          </a:p>
          <a:p>
            <a:pPr lvl="1"/>
            <a:r>
              <a:rPr lang="en-US" dirty="0"/>
              <a:t>Personal Risk Reduction Plan</a:t>
            </a:r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E7282F7-5C78-8630-73E6-9802473C105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9770" y="568960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50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43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323D631-128F-9894-DDEB-95DD17BA39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/>
              <a:t>Tips to Improve Sex Life</a:t>
            </a:r>
          </a:p>
        </p:txBody>
      </p:sp>
      <p:pic>
        <p:nvPicPr>
          <p:cNvPr id="7" name="Online Media 6" title="What is sexual health, and how can I improve my sex life? | Ohio State Medical Center">
            <a:hlinkClick r:id="" action="ppaction://media"/>
            <a:extLst>
              <a:ext uri="{FF2B5EF4-FFF2-40B4-BE49-F238E27FC236}">
                <a16:creationId xmlns:a16="http://schemas.microsoft.com/office/drawing/2014/main" id="{3E746343-9A79-FA69-E7A1-71C57A85185C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3184525" y="2889251"/>
            <a:ext cx="5822950" cy="3287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1090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3CD910-28D5-560B-16C1-6723BF69EE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/>
              <a:t>References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F86953A-C4E6-2A7C-37BB-16BF30D7CC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8987" y="2754314"/>
            <a:ext cx="11194025" cy="3287713"/>
          </a:xfrm>
        </p:spPr>
        <p:txBody>
          <a:bodyPr/>
          <a:lstStyle/>
          <a:p>
            <a:r>
              <a:rPr lang="en-US" sz="2400"/>
              <a:t>Centers for Disease Control and Prevention (2022). Fast facts: Preventing sexual violence. </a:t>
            </a:r>
            <a:r>
              <a:rPr lang="en-US" sz="2400">
                <a:hlinkClick r:id="rId2"/>
              </a:rPr>
              <a:t>https://www.cdc.gov/violenceprevention/sexualviolence/fastfact.html</a:t>
            </a:r>
            <a:r>
              <a:rPr lang="en-US" sz="2400"/>
              <a:t> </a:t>
            </a:r>
          </a:p>
          <a:p>
            <a:r>
              <a:rPr lang="en-US" sz="2400"/>
              <a:t>Centers for Disease Control and Prevention [CDC], 2024, Sexual health, </a:t>
            </a:r>
            <a:r>
              <a:rPr lang="en-US" sz="2400">
                <a:hlinkClick r:id="rId3"/>
              </a:rPr>
              <a:t>https://www.cdc.gov/sexualhealth/Default.html</a:t>
            </a:r>
            <a:r>
              <a:rPr lang="en-US" sz="2400"/>
              <a:t>.</a:t>
            </a:r>
          </a:p>
          <a:p>
            <a:r>
              <a:rPr lang="en-US" sz="2400"/>
              <a:t>Mayo Clinic Staff, 2023, Sexual Health, https://www.mayoclinic.org/healthy-lifestyle/sexual-health/basics/sexual-health-basics/hlv-20049432.</a:t>
            </a:r>
          </a:p>
        </p:txBody>
      </p:sp>
    </p:spTree>
    <p:extLst>
      <p:ext uri="{BB962C8B-B14F-4D97-AF65-F5344CB8AC3E}">
        <p14:creationId xmlns:p14="http://schemas.microsoft.com/office/powerpoint/2010/main" val="27835773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Box 1">
            <a:extLst>
              <a:ext uri="{FF2B5EF4-FFF2-40B4-BE49-F238E27FC236}">
                <a16:creationId xmlns:a16="http://schemas.microsoft.com/office/drawing/2014/main" id="{3B775583-D37E-4429-6199-8DD3800884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46338" y="2255838"/>
            <a:ext cx="731520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9pPr>
          </a:lstStyle>
          <a:p>
            <a:pPr algn="ctr" defTabSz="457200"/>
            <a:r>
              <a:rPr lang="en-US" altLang="en-US">
                <a:solidFill>
                  <a:srgbClr val="00629B"/>
                </a:solidFill>
              </a:rPr>
              <a:t>Andre Jennings, DHA, HIV-PCP</a:t>
            </a:r>
          </a:p>
          <a:p>
            <a:pPr algn="ctr" defTabSz="457200"/>
            <a:r>
              <a:rPr lang="en-US" altLang="en-US">
                <a:solidFill>
                  <a:srgbClr val="00629B"/>
                </a:solidFill>
              </a:rPr>
              <a:t>PrEP Program Coordinator II</a:t>
            </a:r>
          </a:p>
          <a:p>
            <a:pPr algn="ctr" defTabSz="457200"/>
            <a:r>
              <a:rPr lang="en-US" altLang="en-US">
                <a:solidFill>
                  <a:srgbClr val="00629B"/>
                </a:solidFill>
              </a:rPr>
              <a:t>DHEC Central Office</a:t>
            </a:r>
          </a:p>
          <a:p>
            <a:pPr algn="ctr" defTabSz="457200"/>
            <a:r>
              <a:rPr lang="en-US" altLang="en-US">
                <a:solidFill>
                  <a:srgbClr val="00629B"/>
                </a:solidFill>
              </a:rPr>
              <a:t>Office:  803-898-8088</a:t>
            </a:r>
          </a:p>
          <a:p>
            <a:pPr algn="ctr" defTabSz="457200"/>
            <a:r>
              <a:rPr lang="en-US" altLang="en-US">
                <a:solidFill>
                  <a:srgbClr val="00629B"/>
                </a:solidFill>
              </a:rPr>
              <a:t>Cell:  803-973-1349</a:t>
            </a:r>
          </a:p>
          <a:p>
            <a:pPr algn="ctr" defTabSz="457200"/>
            <a:r>
              <a:rPr lang="en-US" altLang="en-US">
                <a:solidFill>
                  <a:srgbClr val="00629B"/>
                </a:solidFill>
              </a:rPr>
              <a:t>Email:  jenninaj@dhec.sc.gov</a:t>
            </a:r>
          </a:p>
          <a:p>
            <a:pPr algn="ctr" defTabSz="457200"/>
            <a:endParaRPr lang="en-US" altLang="en-US">
              <a:solidFill>
                <a:srgbClr val="00629B"/>
              </a:solidFill>
            </a:endParaRPr>
          </a:p>
          <a:p>
            <a:pPr defTabSz="457200"/>
            <a:endParaRPr lang="en-US" altLang="en-US">
              <a:solidFill>
                <a:prstClr val="black"/>
              </a:solidFill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DD253DF-1B1D-33F1-A546-FC52B7FD2A4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14415" y="4320480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08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785CCAD-A39C-029F-1EB6-8BA5BA4D5D1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94518" y="5689601"/>
            <a:ext cx="487363" cy="487363"/>
          </a:xfrm>
          <a:prstGeom prst="rect">
            <a:avLst/>
          </a:prstGeom>
        </p:spPr>
      </p:pic>
      <p:sp>
        <p:nvSpPr>
          <p:cNvPr id="5122" name="Title 1">
            <a:extLst>
              <a:ext uri="{FF2B5EF4-FFF2-40B4-BE49-F238E27FC236}">
                <a16:creationId xmlns:a16="http://schemas.microsoft.com/office/drawing/2014/main" id="{8DACCA85-B853-E4B2-F149-1653C0EA44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n-US" altLang="en-US"/>
              <a:t>What is Sexual Health?</a:t>
            </a:r>
          </a:p>
        </p:txBody>
      </p:sp>
      <p:sp>
        <p:nvSpPr>
          <p:cNvPr id="5123" name="Content Placeholder 2">
            <a:extLst>
              <a:ext uri="{FF2B5EF4-FFF2-40B4-BE49-F238E27FC236}">
                <a16:creationId xmlns:a16="http://schemas.microsoft.com/office/drawing/2014/main" id="{C0DB75D8-377F-820B-3C57-2C3DFAA7C0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altLang="en-US" sz="2400" dirty="0"/>
              <a:t>The CDC defines sexual health as:</a:t>
            </a:r>
            <a:r>
              <a:rPr lang="en-US" altLang="en-US" sz="2400" dirty="0">
                <a:highlight>
                  <a:srgbClr val="FFFF00"/>
                </a:highlight>
              </a:rPr>
              <a:t> </a:t>
            </a:r>
            <a:endParaRPr lang="en-US" altLang="en-US" sz="2400" i="1" dirty="0">
              <a:highlight>
                <a:srgbClr val="FFFF00"/>
              </a:highlight>
            </a:endParaRPr>
          </a:p>
          <a:p>
            <a:pPr lvl="1"/>
            <a:r>
              <a:rPr lang="en-US" altLang="en-US" sz="2200" dirty="0"/>
              <a:t>a </a:t>
            </a:r>
            <a:r>
              <a:rPr lang="en-US" altLang="en-US" sz="2200" i="1" dirty="0"/>
              <a:t>state of physical emotional, mental and social well-being in relation to sexuality.</a:t>
            </a:r>
            <a:endParaRPr lang="en-US" altLang="en-US" sz="2200" i="1" dirty="0">
              <a:ea typeface="Open Sans"/>
              <a:cs typeface="Open Sans"/>
            </a:endParaRPr>
          </a:p>
          <a:p>
            <a:pPr eaLnBrk="1" hangingPunct="1"/>
            <a:r>
              <a:rPr lang="en-US" altLang="en-US" sz="2400" dirty="0"/>
              <a:t>Sexual health requires a positive and respectful approach to sexuality and sexual relationships, as well as the possibility of having </a:t>
            </a:r>
            <a:r>
              <a:rPr lang="en-US" altLang="en-US" sz="2400" i="1" dirty="0"/>
              <a:t>pleasurable</a:t>
            </a:r>
            <a:r>
              <a:rPr lang="en-US" altLang="en-US" sz="2400" dirty="0"/>
              <a:t> and safe sexual experiences that are free of coercion, discrimination and violence.</a:t>
            </a:r>
            <a:endParaRPr lang="en-US" altLang="en-US" sz="2400" dirty="0">
              <a:ea typeface="Open Sans"/>
              <a:cs typeface="Open San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31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9199BF-D323-A004-36E2-A40D0F0891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28751"/>
            <a:ext cx="10515600" cy="994884"/>
          </a:xfrm>
        </p:spPr>
        <p:txBody>
          <a:bodyPr/>
          <a:lstStyle/>
          <a:p>
            <a:pPr algn="ctr"/>
            <a:r>
              <a:rPr lang="en-US"/>
              <a:t>Sexual Health is Universal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4CE3695-A928-5390-2545-DB8744FB94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73751" y="2645547"/>
            <a:ext cx="9929523" cy="3531417"/>
          </a:xfrm>
        </p:spPr>
        <p:txBody>
          <a:bodyPr/>
          <a:lstStyle/>
          <a:p>
            <a:r>
              <a:rPr lang="en-US" sz="2400" dirty="0"/>
              <a:t>Sex is a natural human act.</a:t>
            </a:r>
            <a:endParaRPr lang="en-US" sz="2400" dirty="0">
              <a:ea typeface="Open Sans"/>
              <a:cs typeface="Open Sans"/>
            </a:endParaRPr>
          </a:p>
          <a:p>
            <a:r>
              <a:rPr lang="en-US" sz="2400" dirty="0"/>
              <a:t>Everyone engaging in sexual activity or planning to engage in sexual activity should have a sexual health plan.</a:t>
            </a:r>
            <a:endParaRPr lang="en-US" sz="2400" dirty="0">
              <a:ea typeface="Open Sans"/>
              <a:cs typeface="Open Sans"/>
            </a:endParaRPr>
          </a:p>
          <a:p>
            <a:r>
              <a:rPr lang="en-US" sz="2400" dirty="0"/>
              <a:t>A sexual health plan is a physical and mental journey one has for engaging in healthy sexual relationships, preventing STIs and HIV, and planning pregnancies.</a:t>
            </a:r>
            <a:endParaRPr lang="en-US" sz="2400" dirty="0">
              <a:ea typeface="Open Sans"/>
              <a:cs typeface="Open Sans"/>
            </a:endParaRPr>
          </a:p>
          <a:p>
            <a:pPr marL="0" indent="0">
              <a:buNone/>
            </a:pPr>
            <a:endParaRPr lang="en-US" sz="2400" dirty="0">
              <a:ea typeface="Open Sans"/>
              <a:cs typeface="Open Sans"/>
            </a:endParaRPr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9458516-F1A9-7E32-0530-A8B29A41BD0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01363" y="559182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3223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7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F36E09-304A-DB9B-726F-F342ADF15F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/>
              <a:t>Reproductive Health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CF12C1E-7F3C-FE1A-7236-D5C97D65D6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/>
              <a:t>Reproductive health includes sexual health.</a:t>
            </a:r>
            <a:endParaRPr lang="en-US" sz="2400" dirty="0">
              <a:ea typeface="Open Sans"/>
              <a:cs typeface="Open Sans"/>
            </a:endParaRPr>
          </a:p>
          <a:p>
            <a:r>
              <a:rPr lang="en-US" sz="2400" i="1" dirty="0"/>
              <a:t>This refers to the ability to have children.</a:t>
            </a:r>
            <a:endParaRPr lang="en-US" sz="2400" dirty="0"/>
          </a:p>
          <a:p>
            <a:r>
              <a:rPr lang="en-US" sz="2400" dirty="0"/>
              <a:t>World Health Organizations (WHO) defines reproductive health as:</a:t>
            </a:r>
            <a:endParaRPr lang="en-US" sz="2400" dirty="0">
              <a:ea typeface="Open Sans"/>
              <a:cs typeface="Open Sans"/>
            </a:endParaRPr>
          </a:p>
          <a:p>
            <a:pPr lvl="1"/>
            <a:r>
              <a:rPr lang="en-US" i="1" dirty="0">
                <a:ea typeface="+mn-lt"/>
                <a:cs typeface="+mn-lt"/>
              </a:rPr>
              <a:t> "...state of complete physical, mental and social well-being and not merely the absence of disease or infirmity, in all matters relating to the reproductive system and to its functions and processes."</a:t>
            </a:r>
          </a:p>
          <a:p>
            <a:endParaRPr lang="en-US" sz="2400" i="1" dirty="0">
              <a:ea typeface="Open Sans"/>
              <a:cs typeface="Open Sans"/>
            </a:endParaRPr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5B38C0E-27F4-2F31-BA3E-FC486CEA276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0439" y="568960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2874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99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1BFB8F-29D2-B286-2656-A08590A76B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/>
              <a:t>Family Planning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24EBB43-8D9A-4946-3815-8AB89DCB91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754314"/>
            <a:ext cx="10515600" cy="3287713"/>
          </a:xfrm>
        </p:spPr>
        <p:txBody>
          <a:bodyPr/>
          <a:lstStyle/>
          <a:p>
            <a:r>
              <a:rPr lang="en-US" sz="2400"/>
              <a:t>Pregnancy Prevention</a:t>
            </a:r>
          </a:p>
          <a:p>
            <a:pPr lvl="1"/>
            <a:r>
              <a:rPr lang="en-US" sz="2000"/>
              <a:t>Birth control (implant, pills, rings, etc.)</a:t>
            </a:r>
            <a:endParaRPr lang="en-US" sz="2000">
              <a:ea typeface="Open Sans"/>
              <a:cs typeface="Open Sans"/>
            </a:endParaRPr>
          </a:p>
          <a:p>
            <a:pPr lvl="1"/>
            <a:r>
              <a:rPr lang="en-US" sz="2000"/>
              <a:t>Condoms</a:t>
            </a:r>
            <a:endParaRPr lang="en-US" sz="2000">
              <a:ea typeface="Open Sans"/>
              <a:cs typeface="Open Sans"/>
            </a:endParaRPr>
          </a:p>
          <a:p>
            <a:pPr lvl="1"/>
            <a:r>
              <a:rPr lang="en-US" sz="2000"/>
              <a:t>Abstinence</a:t>
            </a:r>
            <a:endParaRPr lang="en-US"/>
          </a:p>
          <a:p>
            <a:pPr lvl="1"/>
            <a:r>
              <a:rPr lang="en-US" sz="2000">
                <a:ea typeface="Open Sans"/>
                <a:cs typeface="Open Sans"/>
              </a:rPr>
              <a:t>Sterilization (tubal ligation or vasectomy)  </a:t>
            </a:r>
            <a:endParaRPr lang="en-US" sz="2000"/>
          </a:p>
          <a:p>
            <a:r>
              <a:rPr lang="en-US" sz="2400"/>
              <a:t>Planned/Unplanned Pregnancy</a:t>
            </a:r>
            <a:endParaRPr lang="en-US" sz="2400">
              <a:ea typeface="Open Sans"/>
              <a:cs typeface="Open Sans"/>
            </a:endParaRPr>
          </a:p>
          <a:p>
            <a:pPr lvl="1"/>
            <a:r>
              <a:rPr lang="en-US" sz="2000"/>
              <a:t>Consult your physician (medications and vaccinations)</a:t>
            </a:r>
            <a:endParaRPr lang="en-US" sz="2000">
              <a:ea typeface="Open Sans"/>
              <a:cs typeface="Open Sans"/>
            </a:endParaRPr>
          </a:p>
          <a:p>
            <a:pPr lvl="1"/>
            <a:r>
              <a:rPr lang="en-US" sz="2000"/>
              <a:t>Make a plan (mental and physical stability)</a:t>
            </a:r>
            <a:endParaRPr lang="en-US" sz="2000">
              <a:ea typeface="Open Sans"/>
              <a:cs typeface="Open Sans"/>
            </a:endParaRPr>
          </a:p>
          <a:p>
            <a:pPr lvl="1"/>
            <a:r>
              <a:rPr lang="en-US" sz="2000"/>
              <a:t>Adjust lifestyle and behaviors (avoid toxic substances such as drugs and alcohol)</a:t>
            </a:r>
            <a:endParaRPr lang="en-US" sz="2000">
              <a:ea typeface="Open Sans"/>
              <a:cs typeface="Open Sans"/>
            </a:endParaRPr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734F69A-83CA-28F7-05C5-9A777A8F1C7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9100" y="570379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0661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2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B4FCD0-B2D4-9A8C-E786-3A30434D59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/>
              <a:t>LGBTQ+ Health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6B729F1-2C3F-6F7C-4F5C-E7486E9E23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1217" y="2826200"/>
            <a:ext cx="10129567" cy="3273336"/>
          </a:xfrm>
        </p:spPr>
        <p:txBody>
          <a:bodyPr/>
          <a:lstStyle/>
          <a:p>
            <a:r>
              <a:rPr lang="en-US" sz="2400" dirty="0"/>
              <a:t>LGBTQ+ people are normal and exist within every community, but are at increased risk for several health threats when compared to their heterosexual peers.</a:t>
            </a:r>
          </a:p>
          <a:p>
            <a:r>
              <a:rPr lang="en-US" sz="2400" dirty="0">
                <a:ea typeface="Open Sans"/>
                <a:cs typeface="Open Sans"/>
              </a:rPr>
              <a:t>LGBTQ+ people have the right to sexual health and sexual pleasure without the risk of disease, violence, and discrimination.</a:t>
            </a:r>
          </a:p>
          <a:p>
            <a:r>
              <a:rPr lang="en-US" sz="2400" dirty="0">
                <a:ea typeface="Open Sans"/>
                <a:cs typeface="Open Sans"/>
              </a:rPr>
              <a:t>Education about other forms of sexual activities is important to reduce these risks.</a:t>
            </a:r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E5EDFD0-D7A5-0961-1899-2E6E917C261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8431" y="568405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4256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47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724DB6-541E-8D89-1E25-DB4AF88FFF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/>
              <a:t>Sexual Violence Prevention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47359DA-D4E8-4EFD-6F41-3B6A2CD655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609032"/>
            <a:ext cx="10515600" cy="3287713"/>
          </a:xfrm>
        </p:spPr>
        <p:txBody>
          <a:bodyPr/>
          <a:lstStyle/>
          <a:p>
            <a:r>
              <a:rPr lang="en-US" sz="2400" dirty="0"/>
              <a:t>Sexual violence is sexual activity without consent or freely given.</a:t>
            </a:r>
          </a:p>
          <a:p>
            <a:r>
              <a:rPr lang="en-US" sz="2400" dirty="0"/>
              <a:t>Sexual violence is common. </a:t>
            </a:r>
            <a:endParaRPr lang="en-US" sz="2400" dirty="0">
              <a:ea typeface="Open Sans"/>
              <a:cs typeface="Open Sans"/>
            </a:endParaRPr>
          </a:p>
          <a:p>
            <a:pPr lvl="1"/>
            <a:r>
              <a:rPr lang="en-US" sz="2000" dirty="0"/>
              <a:t>Over half of women and almost 1 in 3 men will experience sexual violence in their lifetime.</a:t>
            </a:r>
            <a:endParaRPr lang="en-US" sz="2000" dirty="0">
              <a:ea typeface="Open Sans"/>
              <a:cs typeface="Open Sans"/>
            </a:endParaRPr>
          </a:p>
          <a:p>
            <a:r>
              <a:rPr lang="en-US" sz="2400" dirty="0"/>
              <a:t>Sexual violence starts early. </a:t>
            </a:r>
            <a:endParaRPr lang="en-US" sz="2400" dirty="0">
              <a:ea typeface="Open Sans"/>
              <a:cs typeface="Open Sans"/>
            </a:endParaRPr>
          </a:p>
          <a:p>
            <a:pPr lvl="1"/>
            <a:r>
              <a:rPr lang="en-US" sz="2000" dirty="0"/>
              <a:t>1 in 3 female victims experience rape by age 11-17, and 1 in 8 experienced rape before the age of 10.</a:t>
            </a:r>
            <a:r>
              <a:rPr lang="en-US" sz="2000" dirty="0">
                <a:highlight>
                  <a:srgbClr val="FFFF00"/>
                </a:highlight>
              </a:rPr>
              <a:t> </a:t>
            </a:r>
            <a:r>
              <a:rPr lang="en-US" sz="2000" dirty="0"/>
              <a:t> </a:t>
            </a:r>
            <a:endParaRPr lang="en-US" sz="2000" dirty="0">
              <a:ea typeface="Open Sans"/>
              <a:cs typeface="Open Sans"/>
            </a:endParaRPr>
          </a:p>
          <a:p>
            <a:pPr lvl="1"/>
            <a:r>
              <a:rPr lang="en-US" sz="2000" dirty="0"/>
              <a:t>1in 4 male victims experience rape by age 11-17 and 1 in 4 experienced rape before the age 10.</a:t>
            </a:r>
            <a:endParaRPr lang="en-US" sz="2000" dirty="0">
              <a:ea typeface="Open Sans"/>
              <a:cs typeface="Open San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06D8730-9D2F-C7F6-76AB-B6410E44F776}"/>
              </a:ext>
            </a:extLst>
          </p:cNvPr>
          <p:cNvSpPr txBox="1"/>
          <p:nvPr/>
        </p:nvSpPr>
        <p:spPr>
          <a:xfrm>
            <a:off x="1839860" y="6073726"/>
            <a:ext cx="767284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>
                <a:hlinkClick r:id="rId4"/>
              </a:rPr>
              <a:t>https://www.cdc.gov/violenceprevention/sexualviolence/fastfact.html</a:t>
            </a:r>
            <a:endParaRPr lang="en-US" sz="1600"/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0AF786F-2018-361D-66BD-45C4C73629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50837" y="575564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2159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3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39A135-5A04-CBB8-53B8-B798A3B2C1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/>
              <a:t>Sexually Transmitted Infections (STIs)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06DA96C-ED67-2F35-94DD-0E09A0ADE3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STIs are spread during unprotected sexual contact with someone who already has the infection. </a:t>
            </a:r>
          </a:p>
          <a:p>
            <a:r>
              <a:rPr lang="en-US" dirty="0"/>
              <a:t>STIs can be transmitted through oral, vaginal or anal sex.</a:t>
            </a:r>
          </a:p>
          <a:p>
            <a:r>
              <a:rPr lang="en-US" dirty="0"/>
              <a:t>STIs are common and affect almost EVERYONE!</a:t>
            </a:r>
          </a:p>
          <a:p>
            <a:r>
              <a:rPr lang="en-US" dirty="0"/>
              <a:t>Common STIs: chlamydia, gonorrhea, trichomoniasis, syphilis, genital warts (HPV), HIV, and genital herpes.</a:t>
            </a:r>
            <a:endParaRPr lang="en-US" dirty="0">
              <a:ea typeface="Open Sans"/>
              <a:cs typeface="Open Sans"/>
            </a:endParaRPr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7F37068-5A96-1BFF-9183-3B6B17262DA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50837" y="572225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1284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58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14336C-E665-6084-C49B-098C423605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/>
              <a:t>Sexually Transmitted Diseases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00BF9B0-0440-FC6C-B1C0-072DAE0134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/>
              <a:t>STIs greatly affect adolescents and people aged 15-24, so it’s important to begin practicing safer sexual health habits whenever you begin engaging in sexual activity.</a:t>
            </a:r>
          </a:p>
          <a:p>
            <a:r>
              <a:rPr lang="en-US" sz="2400" dirty="0"/>
              <a:t>Chlamydia, gonorrhea and syphilis cases have been rapidly rising with 2.5 million new cases in 2021.</a:t>
            </a:r>
          </a:p>
          <a:p>
            <a:r>
              <a:rPr lang="en-US" sz="2400" dirty="0"/>
              <a:t>Chlamydia, gonorrhea and syphilis increases one’s chance of getting HIV.</a:t>
            </a:r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4FF2EAD-4487-C1C3-C15F-50A55BCDD76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95754" y="560115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5960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06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Cover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Montserrat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HEC Blue Widescreen.pptx" id="{2DC12E0D-CA4A-4CC3-AAFE-7B0F2EFD7898}" vid="{588D8FF3-6077-446B-842A-DB98C5B92C59}"/>
    </a:ext>
  </a:extLst>
</a:theme>
</file>

<file path=ppt/theme/theme2.xml><?xml version="1.0" encoding="utf-8"?>
<a:theme xmlns:a="http://schemas.openxmlformats.org/drawingml/2006/main" name="Interior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Montserrat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HEC Blue Widescreen.pptx" id="{2DC12E0D-CA4A-4CC3-AAFE-7B0F2EFD7898}" vid="{D33DE91D-A1F7-47C1-A18D-D225B65E1E2C}"/>
    </a:ext>
  </a:extLst>
</a:theme>
</file>

<file path=ppt/theme/theme3.xml><?xml version="1.0" encoding="utf-8"?>
<a:theme xmlns:a="http://schemas.openxmlformats.org/drawingml/2006/main" name="Contact us (Final Slide)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HEC Blue Widescreen.pptx" id="{2DC12E0D-CA4A-4CC3-AAFE-7B0F2EFD7898}" vid="{1E870FA4-0B4E-4541-8C5E-E930C18EAC8E}"/>
    </a:ext>
  </a:extLst>
</a:theme>
</file>

<file path=ppt/theme/theme4.xml><?xml version="1.0" encoding="utf-8"?>
<a:theme xmlns:a="http://schemas.openxmlformats.org/drawingml/2006/main" name="Interior Slid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Montserrat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HEC_Blue_Standard.pot [Compatibility Mode]" id="{B5A42A8A-0C71-4862-A086-E436775E9491}" vid="{60867928-4FB1-46B0-90ED-66971EB5B721}"/>
    </a:ext>
  </a:extLst>
</a:theme>
</file>

<file path=ppt/theme/theme5.xml><?xml version="1.0" encoding="utf-8"?>
<a:theme xmlns:a="http://schemas.openxmlformats.org/drawingml/2006/main" name="1_Contact Us (Final Slide)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HEC_Blue_Standard.pot [Compatibility Mode]" id="{B5A42A8A-0C71-4862-A086-E436775E9491}" vid="{E53A0F9B-6F2B-4042-B8E9-66F02D410B4B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62bf9236-2de7-49db-8d09-d5f7706a782f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8EC7D221DB6FB4AA8E088C468302DFE" ma:contentTypeVersion="11" ma:contentTypeDescription="Create a new document." ma:contentTypeScope="" ma:versionID="3260be94351c5988d9a89c15b751c331">
  <xsd:schema xmlns:xsd="http://www.w3.org/2001/XMLSchema" xmlns:xs="http://www.w3.org/2001/XMLSchema" xmlns:p="http://schemas.microsoft.com/office/2006/metadata/properties" xmlns:ns3="62bf9236-2de7-49db-8d09-d5f7706a782f" xmlns:ns4="debf10d1-ec25-491b-81a0-328cff602862" targetNamespace="http://schemas.microsoft.com/office/2006/metadata/properties" ma:root="true" ma:fieldsID="00ca25860055ddcc1cb0de394582156d" ns3:_="" ns4:_="">
    <xsd:import namespace="62bf9236-2de7-49db-8d09-d5f7706a782f"/>
    <xsd:import namespace="debf10d1-ec25-491b-81a0-328cff602862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OCR" minOccurs="0"/>
                <xsd:element ref="ns3:_activity" minOccurs="0"/>
                <xsd:element ref="ns3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2bf9236-2de7-49db-8d09-d5f7706a782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_activity" ma:index="17" nillable="true" ma:displayName="_activity" ma:hidden="true" ma:internalName="_activity">
      <xsd:simpleType>
        <xsd:restriction base="dms:Note"/>
      </xsd:simpleType>
    </xsd:element>
    <xsd:element name="MediaServiceObjectDetectorVersions" ma:index="18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ebf10d1-ec25-491b-81a0-328cff602862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5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B3A9EC9-2074-49B9-9622-DA3225D6CB09}">
  <ds:schemaRefs>
    <ds:schemaRef ds:uri="debf10d1-ec25-491b-81a0-328cff602862"/>
    <ds:schemaRef ds:uri="http://schemas.microsoft.com/office/infopath/2007/PartnerControls"/>
    <ds:schemaRef ds:uri="http://purl.org/dc/elements/1.1/"/>
    <ds:schemaRef ds:uri="http://schemas.microsoft.com/office/2006/documentManagement/types"/>
    <ds:schemaRef ds:uri="http://purl.org/dc/terms/"/>
    <ds:schemaRef ds:uri="http://schemas.openxmlformats.org/package/2006/metadata/core-properties"/>
    <ds:schemaRef ds:uri="62bf9236-2de7-49db-8d09-d5f7706a782f"/>
    <ds:schemaRef ds:uri="http://schemas.microsoft.com/office/2006/metadata/properties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3015DA6B-8F52-415E-97DA-EF3CA048C26A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693BC6E4-BBFE-4BBA-8407-AD681C6291CA}">
  <ds:schemaRefs>
    <ds:schemaRef ds:uri="62bf9236-2de7-49db-8d09-d5f7706a782f"/>
    <ds:schemaRef ds:uri="debf10d1-ec25-491b-81a0-328cff602862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DHEC Blue Widescreen</Template>
  <TotalTime>85</TotalTime>
  <Words>808</Words>
  <Application>Microsoft Office PowerPoint</Application>
  <PresentationFormat>Widescreen</PresentationFormat>
  <Paragraphs>75</Paragraphs>
  <Slides>14</Slides>
  <Notes>1</Notes>
  <HiddenSlides>0</HiddenSlides>
  <MMClips>13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14</vt:i4>
      </vt:variant>
    </vt:vector>
  </HeadingPairs>
  <TitlesOfParts>
    <vt:vector size="24" baseType="lpstr">
      <vt:lpstr>Arial</vt:lpstr>
      <vt:lpstr>Calibri Light</vt:lpstr>
      <vt:lpstr>Montserrat</vt:lpstr>
      <vt:lpstr>Calibri</vt:lpstr>
      <vt:lpstr>Open Sans</vt:lpstr>
      <vt:lpstr>Cover</vt:lpstr>
      <vt:lpstr>Interior</vt:lpstr>
      <vt:lpstr>Contact us (Final Slide)</vt:lpstr>
      <vt:lpstr>Interior Slides</vt:lpstr>
      <vt:lpstr>1_Contact Us (Final Slide)</vt:lpstr>
      <vt:lpstr>Sexual Health </vt:lpstr>
      <vt:lpstr>What is Sexual Health?</vt:lpstr>
      <vt:lpstr>Sexual Health is Universal</vt:lpstr>
      <vt:lpstr>Reproductive Health</vt:lpstr>
      <vt:lpstr>Family Planning</vt:lpstr>
      <vt:lpstr>LGBTQ+ Health</vt:lpstr>
      <vt:lpstr>Sexual Violence Prevention</vt:lpstr>
      <vt:lpstr>Sexually Transmitted Infections (STIs)</vt:lpstr>
      <vt:lpstr>Sexually Transmitted Diseases</vt:lpstr>
      <vt:lpstr>Take control of your SEXUAL HEALTH!</vt:lpstr>
      <vt:lpstr>TAKE CONTROL WRITE YOUR OWN STORY</vt:lpstr>
      <vt:lpstr>Tips to Improve Sex Life</vt:lpstr>
      <vt:lpstr>References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Sexual Health Risk Reduction</dc:title>
  <dc:creator>Jennings, Andre J.</dc:creator>
  <cp:lastModifiedBy>Jennings, Andre J.</cp:lastModifiedBy>
  <cp:revision>5</cp:revision>
  <dcterms:created xsi:type="dcterms:W3CDTF">2024-01-09T19:53:16Z</dcterms:created>
  <dcterms:modified xsi:type="dcterms:W3CDTF">2024-01-29T16:23:16Z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0x010100A8EC7D221DB6FB4AA8E088C468302DFE</vt:lpwstr>
  </property>
</Properties>
</file>