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 id="2147483672" r:id="rId3"/>
  </p:sldMasterIdLst>
  <p:notesMasterIdLst>
    <p:notesMasterId r:id="rId45"/>
  </p:notesMasterIdLst>
  <p:sldIdLst>
    <p:sldId id="256" r:id="rId4"/>
    <p:sldId id="308" r:id="rId5"/>
    <p:sldId id="365" r:id="rId6"/>
    <p:sldId id="366" r:id="rId7"/>
    <p:sldId id="367" r:id="rId8"/>
    <p:sldId id="346" r:id="rId9"/>
    <p:sldId id="385" r:id="rId10"/>
    <p:sldId id="349" r:id="rId11"/>
    <p:sldId id="350" r:id="rId12"/>
    <p:sldId id="351" r:id="rId13"/>
    <p:sldId id="352" r:id="rId14"/>
    <p:sldId id="386" r:id="rId15"/>
    <p:sldId id="312" r:id="rId16"/>
    <p:sldId id="314" r:id="rId17"/>
    <p:sldId id="257" r:id="rId18"/>
    <p:sldId id="380" r:id="rId19"/>
    <p:sldId id="317" r:id="rId20"/>
    <p:sldId id="383" r:id="rId21"/>
    <p:sldId id="357" r:id="rId22"/>
    <p:sldId id="358" r:id="rId23"/>
    <p:sldId id="359" r:id="rId24"/>
    <p:sldId id="384" r:id="rId25"/>
    <p:sldId id="360" r:id="rId26"/>
    <p:sldId id="361" r:id="rId27"/>
    <p:sldId id="325" r:id="rId28"/>
    <p:sldId id="331" r:id="rId29"/>
    <p:sldId id="381" r:id="rId30"/>
    <p:sldId id="347" r:id="rId31"/>
    <p:sldId id="374" r:id="rId32"/>
    <p:sldId id="387" r:id="rId33"/>
    <p:sldId id="375" r:id="rId34"/>
    <p:sldId id="376" r:id="rId35"/>
    <p:sldId id="377" r:id="rId36"/>
    <p:sldId id="378" r:id="rId37"/>
    <p:sldId id="373" r:id="rId38"/>
    <p:sldId id="372" r:id="rId39"/>
    <p:sldId id="371" r:id="rId40"/>
    <p:sldId id="348" r:id="rId41"/>
    <p:sldId id="379" r:id="rId42"/>
    <p:sldId id="364" r:id="rId43"/>
    <p:sldId id="310" r:id="rId44"/>
  </p:sldIdLst>
  <p:sldSz cx="9144000" cy="6858000" type="screen4x3"/>
  <p:notesSz cx="6881813" cy="92964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Montserrat" panose="020B0604020202020204" charset="0"/>
      <p:regular r:id="rId52"/>
      <p:bold r:id="rId53"/>
    </p:embeddedFont>
    <p:embeddedFont>
      <p:font typeface="Open Sans" panose="020B0604020202020204" charset="0"/>
      <p:regular r:id="rId54"/>
      <p:bold r:id="rId55"/>
      <p:italic r:id="rId56"/>
      <p:boldItalic r:id="rId57"/>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Open Sans"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Open Sans"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Open Sans"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Open Sans"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Open Sans" pitchFamily="34" charset="0"/>
        <a:ea typeface="+mn-ea"/>
        <a:cs typeface="+mn-cs"/>
      </a:defRPr>
    </a:lvl5pPr>
    <a:lvl6pPr marL="2286000" algn="l" defTabSz="914400" rtl="0" eaLnBrk="1" latinLnBrk="0" hangingPunct="1">
      <a:defRPr kern="1200">
        <a:solidFill>
          <a:schemeClr val="tx1"/>
        </a:solidFill>
        <a:latin typeface="Open Sans" pitchFamily="34" charset="0"/>
        <a:ea typeface="+mn-ea"/>
        <a:cs typeface="+mn-cs"/>
      </a:defRPr>
    </a:lvl6pPr>
    <a:lvl7pPr marL="2743200" algn="l" defTabSz="914400" rtl="0" eaLnBrk="1" latinLnBrk="0" hangingPunct="1">
      <a:defRPr kern="1200">
        <a:solidFill>
          <a:schemeClr val="tx1"/>
        </a:solidFill>
        <a:latin typeface="Open Sans" pitchFamily="34" charset="0"/>
        <a:ea typeface="+mn-ea"/>
        <a:cs typeface="+mn-cs"/>
      </a:defRPr>
    </a:lvl7pPr>
    <a:lvl8pPr marL="3200400" algn="l" defTabSz="914400" rtl="0" eaLnBrk="1" latinLnBrk="0" hangingPunct="1">
      <a:defRPr kern="1200">
        <a:solidFill>
          <a:schemeClr val="tx1"/>
        </a:solidFill>
        <a:latin typeface="Open Sans" pitchFamily="34" charset="0"/>
        <a:ea typeface="+mn-ea"/>
        <a:cs typeface="+mn-cs"/>
      </a:defRPr>
    </a:lvl8pPr>
    <a:lvl9pPr marL="3657600" algn="l" defTabSz="914400" rtl="0" eaLnBrk="1" latinLnBrk="0" hangingPunct="1">
      <a:defRPr kern="1200">
        <a:solidFill>
          <a:schemeClr val="tx1"/>
        </a:solidFill>
        <a:latin typeface="Open Sans"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CE"/>
    <a:srgbClr val="84B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87F749-B74C-48E3-87B4-34508FA34BDF}" v="98" dt="2020-03-23T12:53:47.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149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3328FDAC-57A5-4A91-858D-0DBF1613BC7F}" type="datetimeFigureOut">
              <a:rPr lang="en-US" smtClean="0"/>
              <a:t>4/2/2020</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2647525-BBE6-4BEC-ACBF-FC265259F25A}" type="slidenum">
              <a:rPr lang="en-US" smtClean="0"/>
              <a:t>‹#›</a:t>
            </a:fld>
            <a:endParaRPr lang="en-US"/>
          </a:p>
        </p:txBody>
      </p:sp>
    </p:spTree>
    <p:extLst>
      <p:ext uri="{BB962C8B-B14F-4D97-AF65-F5344CB8AC3E}">
        <p14:creationId xmlns:p14="http://schemas.microsoft.com/office/powerpoint/2010/main" val="232146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47525-BBE6-4BEC-ACBF-FC265259F25A}" type="slidenum">
              <a:rPr lang="en-US" smtClean="0"/>
              <a:t>1</a:t>
            </a:fld>
            <a:endParaRPr lang="en-US"/>
          </a:p>
        </p:txBody>
      </p:sp>
    </p:spTree>
    <p:extLst>
      <p:ext uri="{BB962C8B-B14F-4D97-AF65-F5344CB8AC3E}">
        <p14:creationId xmlns:p14="http://schemas.microsoft.com/office/powerpoint/2010/main" val="405955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47525-BBE6-4BEC-ACBF-FC265259F25A}" type="slidenum">
              <a:rPr lang="en-US" smtClean="0"/>
              <a:t>2</a:t>
            </a:fld>
            <a:endParaRPr lang="en-US"/>
          </a:p>
        </p:txBody>
      </p:sp>
    </p:spTree>
    <p:extLst>
      <p:ext uri="{BB962C8B-B14F-4D97-AF65-F5344CB8AC3E}">
        <p14:creationId xmlns:p14="http://schemas.microsoft.com/office/powerpoint/2010/main" val="2782685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47525-BBE6-4BEC-ACBF-FC265259F25A}" type="slidenum">
              <a:rPr lang="en-US" smtClean="0"/>
              <a:t>9</a:t>
            </a:fld>
            <a:endParaRPr lang="en-US"/>
          </a:p>
        </p:txBody>
      </p:sp>
    </p:spTree>
    <p:extLst>
      <p:ext uri="{BB962C8B-B14F-4D97-AF65-F5344CB8AC3E}">
        <p14:creationId xmlns:p14="http://schemas.microsoft.com/office/powerpoint/2010/main" val="272049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47525-BBE6-4BEC-ACBF-FC265259F25A}" type="slidenum">
              <a:rPr lang="en-US" smtClean="0"/>
              <a:t>13</a:t>
            </a:fld>
            <a:endParaRPr lang="en-US"/>
          </a:p>
        </p:txBody>
      </p:sp>
    </p:spTree>
    <p:extLst>
      <p:ext uri="{BB962C8B-B14F-4D97-AF65-F5344CB8AC3E}">
        <p14:creationId xmlns:p14="http://schemas.microsoft.com/office/powerpoint/2010/main" val="64503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47525-BBE6-4BEC-ACBF-FC265259F25A}" type="slidenum">
              <a:rPr lang="en-US" smtClean="0"/>
              <a:t>25</a:t>
            </a:fld>
            <a:endParaRPr lang="en-US"/>
          </a:p>
        </p:txBody>
      </p:sp>
    </p:spTree>
    <p:extLst>
      <p:ext uri="{BB962C8B-B14F-4D97-AF65-F5344CB8AC3E}">
        <p14:creationId xmlns:p14="http://schemas.microsoft.com/office/powerpoint/2010/main" val="80081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47525-BBE6-4BEC-ACBF-FC265259F25A}" type="slidenum">
              <a:rPr lang="en-US" smtClean="0"/>
              <a:t>26</a:t>
            </a:fld>
            <a:endParaRPr lang="en-US"/>
          </a:p>
        </p:txBody>
      </p:sp>
    </p:spTree>
    <p:extLst>
      <p:ext uri="{BB962C8B-B14F-4D97-AF65-F5344CB8AC3E}">
        <p14:creationId xmlns:p14="http://schemas.microsoft.com/office/powerpoint/2010/main" val="2578647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47525-BBE6-4BEC-ACBF-FC265259F25A}" type="slidenum">
              <a:rPr lang="en-US" smtClean="0"/>
              <a:t>40</a:t>
            </a:fld>
            <a:endParaRPr lang="en-US"/>
          </a:p>
        </p:txBody>
      </p:sp>
    </p:spTree>
    <p:extLst>
      <p:ext uri="{BB962C8B-B14F-4D97-AF65-F5344CB8AC3E}">
        <p14:creationId xmlns:p14="http://schemas.microsoft.com/office/powerpoint/2010/main" val="1304410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8713"/>
            <a:ext cx="7772400" cy="1296785"/>
          </a:xfrm>
        </p:spPr>
        <p:txBody>
          <a:bodyPr anchor="b">
            <a:norm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685800" y="4505498"/>
            <a:ext cx="7772400" cy="423949"/>
          </a:xfrm>
          <a:prstGeom prst="rect">
            <a:avLst/>
          </a:prstGeom>
        </p:spPr>
        <p:txBody>
          <a:bodyPr/>
          <a:lstStyle>
            <a:lvl1pPr marL="0" indent="0" algn="ctr">
              <a:buNone/>
              <a:defRPr sz="2400">
                <a:solidFill>
                  <a:srgbClr val="00A9C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4636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4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93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2779655"/>
            <a:ext cx="3867150" cy="3405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79655"/>
            <a:ext cx="3867150" cy="3405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81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1445780"/>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2761818"/>
            <a:ext cx="3868737"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3585730"/>
            <a:ext cx="3868737" cy="2607252"/>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2761818"/>
            <a:ext cx="3887788"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3585730"/>
            <a:ext cx="3887788" cy="2607252"/>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51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36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21724"/>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851950"/>
            <a:ext cx="4629150" cy="4332720"/>
          </a:xfrm>
        </p:spPr>
        <p:txBody>
          <a:bodyPr/>
          <a:lstStyle>
            <a:lvl1pPr>
              <a:defRPr sz="2800">
                <a:solidFill>
                  <a:srgbClr val="84BD00"/>
                </a:solidFill>
              </a:defRPr>
            </a:lvl1pPr>
            <a:lvl2pPr>
              <a:defRPr sz="2400">
                <a:solidFill>
                  <a:srgbClr val="84BD00"/>
                </a:solidFill>
              </a:defRPr>
            </a:lvl2pPr>
            <a:lvl3pPr>
              <a:defRPr sz="2000">
                <a:solidFill>
                  <a:srgbClr val="84BD00"/>
                </a:solidFill>
              </a:defRPr>
            </a:lvl3pPr>
            <a:lvl4pPr>
              <a:defRPr sz="1800">
                <a:solidFill>
                  <a:srgbClr val="84BD00"/>
                </a:solidFill>
              </a:defRPr>
            </a:lvl4pPr>
            <a:lvl5pPr>
              <a:defRPr sz="2000">
                <a:solidFill>
                  <a:srgbClr val="84BD00"/>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921924"/>
            <a:ext cx="2949575" cy="3262745"/>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1921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30036"/>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860262"/>
            <a:ext cx="4629150" cy="4324408"/>
          </a:xfrm>
        </p:spPr>
        <p:txBody>
          <a:bodyPr rtlCol="0">
            <a:normAutofit/>
          </a:bodyPr>
          <a:lstStyle>
            <a:lvl1pPr marL="0" indent="0">
              <a:buNone/>
              <a:defRPr sz="2800">
                <a:solidFill>
                  <a:srgbClr val="84BD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930236"/>
            <a:ext cx="2949575" cy="32544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14373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52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4/2/2020</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41178604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jpe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4163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1" fontAlgn="base" hangingPunct="1">
        <a:lnSpc>
          <a:spcPct val="90000"/>
        </a:lnSpc>
        <a:spcBef>
          <a:spcPct val="0"/>
        </a:spcBef>
        <a:spcAft>
          <a:spcPct val="0"/>
        </a:spcAft>
        <a:defRPr sz="4400" kern="1200">
          <a:solidFill>
            <a:schemeClr val="tx1"/>
          </a:solidFill>
          <a:latin typeface="+mj-lt"/>
          <a:ea typeface="+mj-ea"/>
          <a:cs typeface="+mj-cs"/>
        </a:defRPr>
      </a:lvl1pPr>
      <a:lvl2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2pPr>
      <a:lvl3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3pPr>
      <a:lvl4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4pPr>
      <a:lvl5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5pPr>
      <a:lvl6pPr marL="4572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6pPr>
      <a:lvl7pPr marL="9144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7pPr>
      <a:lvl8pPr marL="13716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8pPr>
      <a:lvl9pPr marL="18288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14541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2914650"/>
            <a:ext cx="78867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1" r:id="rId7"/>
    <p:sldLayoutId id="2147483682" r:id="rId8"/>
  </p:sldLayoutIdLst>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2pPr>
      <a:lvl3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3pPr>
      <a:lvl4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4pPr>
      <a:lvl5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5pPr>
      <a:lvl6pPr marL="457200" algn="l" rtl="0" fontAlgn="base">
        <a:lnSpc>
          <a:spcPct val="90000"/>
        </a:lnSpc>
        <a:spcBef>
          <a:spcPct val="0"/>
        </a:spcBef>
        <a:spcAft>
          <a:spcPct val="0"/>
        </a:spcAft>
        <a:defRPr sz="4400">
          <a:solidFill>
            <a:schemeClr val="tx1"/>
          </a:solidFill>
          <a:latin typeface="Montserrat" panose="00000500000000000000" pitchFamily="50" charset="0"/>
        </a:defRPr>
      </a:lvl6pPr>
      <a:lvl7pPr marL="914400" algn="l" rtl="0" fontAlgn="base">
        <a:lnSpc>
          <a:spcPct val="90000"/>
        </a:lnSpc>
        <a:spcBef>
          <a:spcPct val="0"/>
        </a:spcBef>
        <a:spcAft>
          <a:spcPct val="0"/>
        </a:spcAft>
        <a:defRPr sz="4400">
          <a:solidFill>
            <a:schemeClr val="tx1"/>
          </a:solidFill>
          <a:latin typeface="Montserrat" panose="00000500000000000000" pitchFamily="50"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50"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hyperlink" Target="https://southcarolina.pmpaware.net/" TargetMode="Externa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hyperlink" Target="https://pmpclearinghouse.net/users/sign_in"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hyperlink" Target="https://www.scstatehouse.gov/code/t44c053.php#44-53-280"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image" Target="../media/image17.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image" Target="../media/image18.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image" Target="../media/image19.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hyperlink" Target="https://www.scstatehouse.gov/code/t44c053.php#44-53-360"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hyperlink" Target="mailto:scripts@dhec.sc.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hyperlink" Target="https://www.scstatehouse.gov/code/t44c053.php#44-53-360"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323848" y="3513138"/>
            <a:ext cx="8486775" cy="1296987"/>
          </a:xfrm>
        </p:spPr>
        <p:txBody>
          <a:bodyPr anchor="ctr" anchorCtr="1">
            <a:normAutofit fontScale="90000"/>
          </a:bodyPr>
          <a:lstStyle/>
          <a:p>
            <a:r>
              <a:rPr lang="en-US" altLang="en-US" sz="3600"/>
              <a:t>Prescription Monitoring Program</a:t>
            </a:r>
            <a:br>
              <a:rPr lang="en-US" altLang="en-US" sz="3600"/>
            </a:br>
            <a:r>
              <a:rPr lang="en-US" altLang="en-US" sz="3600"/>
              <a:t>Bureau of Drug Control</a:t>
            </a:r>
            <a:br>
              <a:rPr lang="en-US" altLang="en-US" sz="3600"/>
            </a:br>
            <a:endParaRPr lang="en-US" altLang="en-US" sz="3600"/>
          </a:p>
        </p:txBody>
      </p:sp>
      <p:sp>
        <p:nvSpPr>
          <p:cNvPr id="3075" name="Subtitle 2"/>
          <p:cNvSpPr>
            <a:spLocks noGrp="1"/>
          </p:cNvSpPr>
          <p:nvPr>
            <p:ph type="subTitle" idx="1"/>
          </p:nvPr>
        </p:nvSpPr>
        <p:spPr bwMode="auto">
          <a:xfrm>
            <a:off x="681036" y="4293393"/>
            <a:ext cx="7772400" cy="42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endParaRPr lang="en-US" altLang="en-US" sz="3200"/>
          </a:p>
        </p:txBody>
      </p:sp>
      <p:pic>
        <p:nvPicPr>
          <p:cNvPr id="3" name="Audio 2">
            <a:hlinkClick r:id="" action="ppaction://media"/>
            <a:extLst>
              <a:ext uri="{FF2B5EF4-FFF2-40B4-BE49-F238E27FC236}">
                <a16:creationId xmlns:a16="http://schemas.microsoft.com/office/drawing/2014/main" id="{8D3249A7-3949-40F0-A92C-B26811EF13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88"/>
    </mc:Choice>
    <mc:Fallback xmlns="">
      <p:transition spd="slow" advTm="10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5903" y="2649794"/>
            <a:ext cx="6934200" cy="2916238"/>
          </a:xfrm>
          <a:prstGeom prst="rect">
            <a:avLst/>
          </a:prstGeom>
          <a:noFill/>
        </p:spPr>
        <p:txBody>
          <a:bodyPr>
            <a:spAutoFit/>
          </a:bodyPr>
          <a:lstStyle/>
          <a:p>
            <a:pPr marL="457200" indent="-457200" defTabSz="387350">
              <a:lnSpc>
                <a:spcPct val="93000"/>
              </a:lnSpc>
              <a:spcAft>
                <a:spcPts val="1288"/>
              </a:spcAft>
              <a:buClr>
                <a:srgbClr val="000000"/>
              </a:buClr>
              <a:buSzPct val="100000"/>
              <a:buFont typeface="Arial" panose="020B0604020202020204" pitchFamily="34" charset="0"/>
              <a:buChar char="•"/>
              <a:defRPr/>
            </a:pPr>
            <a:r>
              <a:rPr lang="en-US" altLang="en-US" sz="2900" kern="0">
                <a:latin typeface="Arial"/>
                <a:ea typeface="MS Gothic"/>
                <a:cs typeface="+mn-cs"/>
              </a:rPr>
              <a:t>Keep all prescription blanks in a secure place</a:t>
            </a:r>
          </a:p>
          <a:p>
            <a:pPr marL="457200" indent="-457200" defTabSz="387350">
              <a:lnSpc>
                <a:spcPct val="93000"/>
              </a:lnSpc>
              <a:spcAft>
                <a:spcPts val="1288"/>
              </a:spcAft>
              <a:buClr>
                <a:srgbClr val="000000"/>
              </a:buClr>
              <a:buSzPct val="100000"/>
              <a:buFont typeface="Arial" panose="020B0604020202020204" pitchFamily="34" charset="0"/>
              <a:buChar char="•"/>
              <a:defRPr/>
            </a:pPr>
            <a:r>
              <a:rPr lang="en-US" altLang="en-US" sz="2900" kern="0">
                <a:latin typeface="Arial"/>
                <a:ea typeface="MS Gothic"/>
                <a:cs typeface="+mn-cs"/>
              </a:rPr>
              <a:t>Power of attorney </a:t>
            </a:r>
          </a:p>
          <a:p>
            <a:pPr marL="457200" indent="-457200" defTabSz="387350">
              <a:lnSpc>
                <a:spcPct val="93000"/>
              </a:lnSpc>
              <a:spcAft>
                <a:spcPts val="1288"/>
              </a:spcAft>
              <a:buClr>
                <a:srgbClr val="000000"/>
              </a:buClr>
              <a:buSzPct val="100000"/>
              <a:buFont typeface="Arial" panose="020B0604020202020204" pitchFamily="34" charset="0"/>
              <a:buChar char="•"/>
              <a:defRPr/>
            </a:pPr>
            <a:r>
              <a:rPr lang="en-US" altLang="en-US" sz="2900" kern="0">
                <a:latin typeface="Arial"/>
                <a:ea typeface="MS Gothic"/>
                <a:cs typeface="+mn-cs"/>
              </a:rPr>
              <a:t>Documentation of all authorized controlled substance prescriptions in patient’s medical record</a:t>
            </a:r>
          </a:p>
        </p:txBody>
      </p:sp>
      <p:sp>
        <p:nvSpPr>
          <p:cNvPr id="3" name="TextBox 2"/>
          <p:cNvSpPr txBox="1"/>
          <p:nvPr/>
        </p:nvSpPr>
        <p:spPr>
          <a:xfrm>
            <a:off x="1460090" y="1489587"/>
            <a:ext cx="5914104" cy="523220"/>
          </a:xfrm>
          <a:prstGeom prst="rect">
            <a:avLst/>
          </a:prstGeom>
          <a:noFill/>
        </p:spPr>
        <p:txBody>
          <a:bodyPr wrap="square" rtlCol="0">
            <a:spAutoFit/>
          </a:bodyPr>
          <a:lstStyle/>
          <a:p>
            <a:pPr algn="ctr"/>
            <a:r>
              <a:rPr lang="en-US" sz="2800" b="1" u="sng"/>
              <a:t>REMINDERS</a:t>
            </a:r>
          </a:p>
        </p:txBody>
      </p:sp>
      <p:pic>
        <p:nvPicPr>
          <p:cNvPr id="5" name="Audio 4">
            <a:hlinkClick r:id="" action="ppaction://media"/>
            <a:extLst>
              <a:ext uri="{FF2B5EF4-FFF2-40B4-BE49-F238E27FC236}">
                <a16:creationId xmlns:a16="http://schemas.microsoft.com/office/drawing/2014/main" id="{F52E18A4-90C0-4F8D-8BA8-9FF6E538EF5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08796634"/>
      </p:ext>
    </p:extLst>
  </p:cSld>
  <p:clrMapOvr>
    <a:masterClrMapping/>
  </p:clrMapOvr>
  <mc:AlternateContent xmlns:mc="http://schemas.openxmlformats.org/markup-compatibility/2006" xmlns:p14="http://schemas.microsoft.com/office/powerpoint/2010/main">
    <mc:Choice Requires="p14">
      <p:transition spd="slow" p14:dur="2000" advTm="87451"/>
    </mc:Choice>
    <mc:Fallback xmlns="">
      <p:transition spd="slow" advTm="8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96961" y="1216742"/>
            <a:ext cx="7467600" cy="1143000"/>
          </a:xfrm>
          <a:prstGeom prst="rect">
            <a:avLst/>
          </a:prstGeom>
        </p:spPr>
        <p:txBody>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2pPr>
            <a:lvl3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3pPr>
            <a:lvl4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4pPr>
            <a:lvl5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5pPr>
            <a:lvl6pPr marL="457200" algn="l" rtl="0" fontAlgn="base">
              <a:lnSpc>
                <a:spcPct val="90000"/>
              </a:lnSpc>
              <a:spcBef>
                <a:spcPct val="0"/>
              </a:spcBef>
              <a:spcAft>
                <a:spcPct val="0"/>
              </a:spcAft>
              <a:defRPr sz="4400">
                <a:solidFill>
                  <a:schemeClr val="tx1"/>
                </a:solidFill>
                <a:latin typeface="Montserrat" panose="00000500000000000000" pitchFamily="50" charset="0"/>
              </a:defRPr>
            </a:lvl6pPr>
            <a:lvl7pPr marL="914400" algn="l" rtl="0" fontAlgn="base">
              <a:lnSpc>
                <a:spcPct val="90000"/>
              </a:lnSpc>
              <a:spcBef>
                <a:spcPct val="0"/>
              </a:spcBef>
              <a:spcAft>
                <a:spcPct val="0"/>
              </a:spcAft>
              <a:defRPr sz="4400">
                <a:solidFill>
                  <a:schemeClr val="tx1"/>
                </a:solidFill>
                <a:latin typeface="Montserrat" panose="00000500000000000000" pitchFamily="50"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50"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50" charset="0"/>
              </a:defRPr>
            </a:lvl9pPr>
          </a:lstStyle>
          <a:p>
            <a:pPr defTabSz="914400">
              <a:defRPr/>
            </a:pPr>
            <a:r>
              <a:rPr lang="en-US">
                <a:effectLst>
                  <a:outerShdw blurRad="38100" dist="38100" dir="2700000" algn="tl">
                    <a:srgbClr val="000000">
                      <a:alpha val="43137"/>
                    </a:srgbClr>
                  </a:outerShdw>
                </a:effectLst>
              </a:rPr>
              <a:t>Common Diversion in Veterinary Practices</a:t>
            </a:r>
          </a:p>
        </p:txBody>
      </p:sp>
      <p:sp>
        <p:nvSpPr>
          <p:cNvPr id="3" name="Rectangle 3"/>
          <p:cNvSpPr txBox="1">
            <a:spLocks noChangeArrowheads="1"/>
          </p:cNvSpPr>
          <p:nvPr/>
        </p:nvSpPr>
        <p:spPr>
          <a:xfrm>
            <a:off x="907026" y="2900516"/>
            <a:ext cx="7467600" cy="373380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defRPr/>
            </a:pPr>
            <a:r>
              <a:rPr lang="en-US" b="1">
                <a:solidFill>
                  <a:srgbClr val="003366"/>
                </a:solidFill>
                <a:effectLst>
                  <a:outerShdw blurRad="38100" dist="38100" dir="2700000" algn="tl">
                    <a:srgbClr val="000000">
                      <a:alpha val="43137"/>
                    </a:srgbClr>
                  </a:outerShdw>
                </a:effectLst>
              </a:rPr>
              <a:t>Stealing controlled substances from office stock</a:t>
            </a:r>
          </a:p>
          <a:p>
            <a:pPr defTabSz="914400">
              <a:defRPr/>
            </a:pPr>
            <a:r>
              <a:rPr lang="en-US" b="1">
                <a:solidFill>
                  <a:srgbClr val="003366"/>
                </a:solidFill>
                <a:effectLst>
                  <a:outerShdw blurRad="38100" dist="38100" dir="2700000" algn="tl">
                    <a:srgbClr val="000000">
                      <a:alpha val="43137"/>
                    </a:srgbClr>
                  </a:outerShdw>
                </a:effectLst>
              </a:rPr>
              <a:t>Ordering drugs for personal use and discard invoice</a:t>
            </a:r>
          </a:p>
          <a:p>
            <a:pPr defTabSz="914400">
              <a:defRPr/>
            </a:pPr>
            <a:r>
              <a:rPr lang="en-US" b="1">
                <a:solidFill>
                  <a:srgbClr val="003366"/>
                </a:solidFill>
                <a:effectLst>
                  <a:outerShdw blurRad="38100" dist="38100" dir="2700000" algn="tl">
                    <a:srgbClr val="000000">
                      <a:alpha val="43137"/>
                    </a:srgbClr>
                  </a:outerShdw>
                </a:effectLst>
              </a:rPr>
              <a:t>Telephoning /writing false prescriptions</a:t>
            </a:r>
          </a:p>
          <a:p>
            <a:pPr defTabSz="914400">
              <a:defRPr/>
            </a:pPr>
            <a:r>
              <a:rPr lang="en-US" b="1">
                <a:solidFill>
                  <a:srgbClr val="003366"/>
                </a:solidFill>
                <a:effectLst>
                  <a:outerShdw blurRad="38100" dist="38100" dir="2700000" algn="tl">
                    <a:srgbClr val="000000">
                      <a:alpha val="43137"/>
                    </a:srgbClr>
                  </a:outerShdw>
                </a:effectLst>
              </a:rPr>
              <a:t>Stealing or selling prescription blanks</a:t>
            </a:r>
          </a:p>
          <a:p>
            <a:pPr defTabSz="914400">
              <a:defRPr/>
            </a:pPr>
            <a:r>
              <a:rPr lang="en-US" b="1">
                <a:solidFill>
                  <a:srgbClr val="003366"/>
                </a:solidFill>
                <a:effectLst>
                  <a:outerShdw blurRad="38100" dist="38100" dir="2700000" algn="tl">
                    <a:srgbClr val="000000">
                      <a:alpha val="43137"/>
                    </a:srgbClr>
                  </a:outerShdw>
                </a:effectLst>
              </a:rPr>
              <a:t>Break-ins</a:t>
            </a:r>
          </a:p>
          <a:p>
            <a:pPr defTabSz="914400">
              <a:defRPr/>
            </a:pPr>
            <a:endParaRPr lang="en-US" b="1">
              <a:solidFill>
                <a:srgbClr val="003366"/>
              </a:solidFill>
              <a:effectLst>
                <a:outerShdw blurRad="38100" dist="38100" dir="2700000" algn="tl">
                  <a:srgbClr val="000000">
                    <a:alpha val="43137"/>
                  </a:srgbClr>
                </a:outerShdw>
              </a:effectLst>
            </a:endParaRPr>
          </a:p>
        </p:txBody>
      </p:sp>
      <p:pic>
        <p:nvPicPr>
          <p:cNvPr id="4" name="Audio 3">
            <a:hlinkClick r:id="" action="ppaction://media"/>
            <a:extLst>
              <a:ext uri="{FF2B5EF4-FFF2-40B4-BE49-F238E27FC236}">
                <a16:creationId xmlns:a16="http://schemas.microsoft.com/office/drawing/2014/main" id="{4F45CD62-84A8-4E98-A684-15F2597B2E0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49598198"/>
      </p:ext>
    </p:extLst>
  </p:cSld>
  <p:clrMapOvr>
    <a:masterClrMapping/>
  </p:clrMapOvr>
  <mc:AlternateContent xmlns:mc="http://schemas.openxmlformats.org/markup-compatibility/2006" xmlns:p14="http://schemas.microsoft.com/office/powerpoint/2010/main">
    <mc:Choice Requires="p14">
      <p:transition spd="slow" p14:dur="2000" advTm="68399"/>
    </mc:Choice>
    <mc:Fallback xmlns="">
      <p:transition spd="slow" advTm="68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12C934-5D05-44D5-9FC3-6F278C777385}"/>
              </a:ext>
            </a:extLst>
          </p:cNvPr>
          <p:cNvSpPr/>
          <p:nvPr/>
        </p:nvSpPr>
        <p:spPr>
          <a:xfrm>
            <a:off x="296334" y="1797028"/>
            <a:ext cx="8580966" cy="4955203"/>
          </a:xfrm>
          <a:prstGeom prst="rect">
            <a:avLst/>
          </a:prstGeom>
        </p:spPr>
        <p:txBody>
          <a:bodyPr wrap="square">
            <a:spAutoFit/>
          </a:bodyPr>
          <a:lstStyle/>
          <a:p>
            <a:r>
              <a:rPr lang="en-US" sz="2000">
                <a:solidFill>
                  <a:srgbClr val="0070C0"/>
                </a:solidFill>
                <a:latin typeface="Calibri" panose="020F0502020204030204" pitchFamily="34" charset="0"/>
              </a:rPr>
              <a:t>Reg section 404 (c)</a:t>
            </a:r>
          </a:p>
          <a:p>
            <a:endParaRPr lang="en-US" sz="2000">
              <a:solidFill>
                <a:srgbClr val="0070C0"/>
              </a:solidFill>
              <a:latin typeface="Calibri" panose="020F0502020204030204" pitchFamily="34" charset="0"/>
            </a:endParaRPr>
          </a:p>
          <a:p>
            <a:r>
              <a:rPr lang="en-US">
                <a:solidFill>
                  <a:srgbClr val="0070C0"/>
                </a:solidFill>
                <a:latin typeface="Times New Roman" panose="02020603050405020304" pitchFamily="18" charset="0"/>
              </a:rPr>
              <a:t>(c) The registrant shall notify the office of the Bureau of Drug Control </a:t>
            </a:r>
            <a:r>
              <a:rPr lang="en-US" b="1">
                <a:solidFill>
                  <a:srgbClr val="0070C0"/>
                </a:solidFill>
                <a:latin typeface="Times New Roman" panose="02020603050405020304" pitchFamily="18" charset="0"/>
              </a:rPr>
              <a:t>of any theft or loss</a:t>
            </a:r>
            <a:r>
              <a:rPr lang="en-US">
                <a:solidFill>
                  <a:srgbClr val="0070C0"/>
                </a:solidFill>
                <a:latin typeface="Times New Roman" panose="02020603050405020304" pitchFamily="18" charset="0"/>
              </a:rPr>
              <a:t> of any controlled substances </a:t>
            </a:r>
            <a:r>
              <a:rPr lang="en-US" b="1">
                <a:solidFill>
                  <a:srgbClr val="0070C0"/>
                </a:solidFill>
                <a:latin typeface="Times New Roman" panose="02020603050405020304" pitchFamily="18" charset="0"/>
              </a:rPr>
              <a:t>upon discovery of such theft or loss</a:t>
            </a:r>
            <a:r>
              <a:rPr lang="en-US">
                <a:solidFill>
                  <a:srgbClr val="0070C0"/>
                </a:solidFill>
                <a:latin typeface="Times New Roman" panose="02020603050405020304" pitchFamily="18" charset="0"/>
              </a:rPr>
              <a:t>. The supplier shall be responsible for reporting in-transit losses of controlled substances by the contract or common carrier pursuant to subparagraph (e) of this section, upon discovery of such theft or loss. </a:t>
            </a:r>
            <a:r>
              <a:rPr lang="en-US" b="1">
                <a:solidFill>
                  <a:srgbClr val="0070C0"/>
                </a:solidFill>
                <a:latin typeface="Times New Roman" panose="02020603050405020304" pitchFamily="18" charset="0"/>
              </a:rPr>
              <a:t>The registrant shall also complete DEA Form 106 regarding such theft or loss. </a:t>
            </a:r>
            <a:r>
              <a:rPr lang="en-US">
                <a:solidFill>
                  <a:srgbClr val="0070C0"/>
                </a:solidFill>
                <a:latin typeface="Times New Roman" panose="02020603050405020304" pitchFamily="18" charset="0"/>
              </a:rPr>
              <a:t>Thefts shall be reported whether or not the controlled substances are subsequently recovered and/or the responsible parties are identified and action taken against them.</a:t>
            </a:r>
            <a:br>
              <a:rPr lang="en-US" sz="2000">
                <a:solidFill>
                  <a:srgbClr val="0070C0"/>
                </a:solidFill>
                <a:latin typeface="Calibri" panose="020F0502020204030204" pitchFamily="34" charset="0"/>
              </a:rPr>
            </a:br>
            <a:endParaRPr lang="en-US" sz="2000">
              <a:solidFill>
                <a:srgbClr val="0070C0"/>
              </a:solidFill>
              <a:latin typeface="Calibri" panose="020F0502020204030204" pitchFamily="34" charset="0"/>
            </a:endParaRPr>
          </a:p>
          <a:p>
            <a:endParaRPr lang="en-US" sz="2000">
              <a:solidFill>
                <a:srgbClr val="0070C0"/>
              </a:solidFill>
              <a:latin typeface="Calibri" panose="020F0502020204030204" pitchFamily="34" charset="0"/>
            </a:endParaRPr>
          </a:p>
          <a:p>
            <a:pPr algn="just">
              <a:spcBef>
                <a:spcPts val="0"/>
              </a:spcBef>
              <a:spcAft>
                <a:spcPts val="0"/>
              </a:spcAft>
            </a:pPr>
            <a:r>
              <a:rPr lang="en-US" b="1">
                <a:solidFill>
                  <a:srgbClr val="0070C0"/>
                </a:solidFill>
                <a:latin typeface="Times New Roman" panose="02020603050405020304" pitchFamily="18" charset="0"/>
              </a:rPr>
              <a:t>408. Filing of Theft Reports.</a:t>
            </a:r>
            <a:endParaRPr lang="en-US">
              <a:solidFill>
                <a:srgbClr val="0070C0"/>
              </a:solidFill>
              <a:latin typeface="Times New Roman" panose="02020603050405020304" pitchFamily="18" charset="0"/>
            </a:endParaRPr>
          </a:p>
          <a:p>
            <a:pPr algn="just">
              <a:spcBef>
                <a:spcPts val="0"/>
              </a:spcBef>
              <a:spcAft>
                <a:spcPts val="0"/>
              </a:spcAft>
            </a:pPr>
            <a:r>
              <a:rPr lang="en-US" b="1">
                <a:solidFill>
                  <a:srgbClr val="0070C0"/>
                </a:solidFill>
                <a:latin typeface="Times New Roman" panose="02020603050405020304" pitchFamily="18" charset="0"/>
              </a:rPr>
              <a:t> </a:t>
            </a:r>
            <a:endParaRPr lang="en-US">
              <a:solidFill>
                <a:srgbClr val="0070C0"/>
              </a:solidFill>
              <a:latin typeface="Times New Roman" panose="02020603050405020304" pitchFamily="18" charset="0"/>
            </a:endParaRPr>
          </a:p>
          <a:p>
            <a:pPr algn="just">
              <a:spcBef>
                <a:spcPts val="0"/>
              </a:spcBef>
              <a:spcAft>
                <a:spcPts val="0"/>
              </a:spcAft>
            </a:pPr>
            <a:r>
              <a:rPr lang="en-US">
                <a:solidFill>
                  <a:srgbClr val="0070C0"/>
                </a:solidFill>
                <a:latin typeface="Times New Roman" panose="02020603050405020304" pitchFamily="18" charset="0"/>
              </a:rPr>
              <a:t>    Theft reports (DEA Form 106) as required by this regulation shall be filed with the Bureau of Drug Control not later than 30 days following the discovery of the theft.</a:t>
            </a:r>
            <a:r>
              <a:rPr lang="en-US" b="1">
                <a:solidFill>
                  <a:srgbClr val="0070C0"/>
                </a:solidFill>
                <a:latin typeface="Times New Roman" panose="02020603050405020304" pitchFamily="18" charset="0"/>
              </a:rPr>
              <a:t> Failure to file theft reports within the thirty-day period shall result in the issuance of an order to show cause for revocation or suspension of registration under the Act.</a:t>
            </a:r>
            <a:endParaRPr lang="en-US" sz="1800" b="0" i="0">
              <a:solidFill>
                <a:srgbClr val="0070C0"/>
              </a:solidFill>
              <a:effectLst/>
              <a:latin typeface="Times New Roman" panose="02020603050405020304" pitchFamily="18" charset="0"/>
            </a:endParaRPr>
          </a:p>
        </p:txBody>
      </p:sp>
      <p:sp>
        <p:nvSpPr>
          <p:cNvPr id="3" name="TextBox 2">
            <a:extLst>
              <a:ext uri="{FF2B5EF4-FFF2-40B4-BE49-F238E27FC236}">
                <a16:creationId xmlns:a16="http://schemas.microsoft.com/office/drawing/2014/main" id="{8CBB9A4A-3461-4F9B-A736-E9A09A0E40CD}"/>
              </a:ext>
            </a:extLst>
          </p:cNvPr>
          <p:cNvSpPr txBox="1"/>
          <p:nvPr/>
        </p:nvSpPr>
        <p:spPr>
          <a:xfrm>
            <a:off x="2607733" y="1303867"/>
            <a:ext cx="4859867" cy="461665"/>
          </a:xfrm>
          <a:prstGeom prst="rect">
            <a:avLst/>
          </a:prstGeom>
          <a:noFill/>
        </p:spPr>
        <p:txBody>
          <a:bodyPr wrap="square" rtlCol="0">
            <a:spAutoFit/>
          </a:bodyPr>
          <a:lstStyle/>
          <a:p>
            <a:pPr algn="ctr"/>
            <a:r>
              <a:rPr lang="en-US" sz="2400" b="1" u="sng"/>
              <a:t>Theft/Loss</a:t>
            </a:r>
          </a:p>
        </p:txBody>
      </p:sp>
      <p:pic>
        <p:nvPicPr>
          <p:cNvPr id="5" name="Audio 4">
            <a:hlinkClick r:id="" action="ppaction://media"/>
            <a:extLst>
              <a:ext uri="{FF2B5EF4-FFF2-40B4-BE49-F238E27FC236}">
                <a16:creationId xmlns:a16="http://schemas.microsoft.com/office/drawing/2014/main" id="{B113DC21-9DB0-472F-AE27-F87D17558D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6136440"/>
      </p:ext>
    </p:extLst>
  </p:cSld>
  <p:clrMapOvr>
    <a:masterClrMapping/>
  </p:clrMapOvr>
  <mc:AlternateContent xmlns:mc="http://schemas.openxmlformats.org/markup-compatibility/2006" xmlns:p14="http://schemas.microsoft.com/office/powerpoint/2010/main">
    <mc:Choice Requires="p14">
      <p:transition spd="slow" p14:dur="2000" advTm="74657"/>
    </mc:Choice>
    <mc:Fallback xmlns="">
      <p:transition spd="slow" advTm="74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629" y="1219200"/>
            <a:ext cx="8077199" cy="5078313"/>
          </a:xfrm>
          <a:prstGeom prst="rect">
            <a:avLst/>
          </a:prstGeom>
          <a:noFill/>
        </p:spPr>
        <p:txBody>
          <a:bodyPr wrap="square">
            <a:spAutoFit/>
          </a:bodyPr>
          <a:lstStyle/>
          <a:p>
            <a:pPr algn="ctr">
              <a:defRPr/>
            </a:pPr>
            <a:r>
              <a:rPr lang="en-US" b="1"/>
              <a:t>WHAT IS SCRIPTS</a:t>
            </a:r>
            <a:r>
              <a:rPr lang="en-US"/>
              <a:t>?</a:t>
            </a:r>
          </a:p>
          <a:p>
            <a:pPr>
              <a:defRPr/>
            </a:pPr>
            <a:endParaRPr lang="en-US"/>
          </a:p>
          <a:p>
            <a:pPr marL="285750" indent="-285750">
              <a:buFont typeface="Arial" panose="020B0604020202020204" pitchFamily="34" charset="0"/>
              <a:buChar char="•"/>
              <a:defRPr/>
            </a:pPr>
            <a:r>
              <a:rPr lang="en-US" b="1"/>
              <a:t>C II- CIV </a:t>
            </a:r>
            <a:r>
              <a:rPr lang="en-US"/>
              <a:t>prescriptions dispensed in SC are uploaded daily by the dispensing pharmacy/practitioner to Appriss (our vendor).</a:t>
            </a:r>
          </a:p>
          <a:p>
            <a:pPr marL="285750" indent="-285750">
              <a:buFont typeface="Arial" panose="020B0604020202020204" pitchFamily="34" charset="0"/>
              <a:buChar char="•"/>
              <a:defRPr/>
            </a:pPr>
            <a:endParaRPr lang="en-US"/>
          </a:p>
          <a:p>
            <a:pPr>
              <a:defRPr/>
            </a:pPr>
            <a:endParaRPr lang="en-US"/>
          </a:p>
          <a:p>
            <a:pPr marL="285750" indent="-285750">
              <a:buFont typeface="Arial" panose="020B0604020202020204" pitchFamily="34" charset="0"/>
              <a:buChar char="•"/>
              <a:defRPr/>
            </a:pPr>
            <a:r>
              <a:rPr lang="en-US"/>
              <a:t>An authorized user (practitioner/pharmacist/delegate) logs into the </a:t>
            </a:r>
            <a:r>
              <a:rPr lang="en-US">
                <a:solidFill>
                  <a:srgbClr val="FF0000"/>
                </a:solidFill>
              </a:rPr>
              <a:t>SCRIPTS</a:t>
            </a:r>
            <a:r>
              <a:rPr lang="en-US"/>
              <a:t> database and queries their patient. </a:t>
            </a:r>
          </a:p>
          <a:p>
            <a:pPr>
              <a:defRPr/>
            </a:pPr>
            <a:endParaRPr lang="en-US"/>
          </a:p>
          <a:p>
            <a:pPr marL="285750" indent="-285750">
              <a:buFont typeface="Arial" panose="020B0604020202020204" pitchFamily="34" charset="0"/>
              <a:buChar char="•"/>
              <a:defRPr/>
            </a:pPr>
            <a:r>
              <a:rPr lang="en-US"/>
              <a:t>The practitioner/pharmacist uses the </a:t>
            </a:r>
            <a:r>
              <a:rPr lang="en-US">
                <a:solidFill>
                  <a:srgbClr val="FF0000"/>
                </a:solidFill>
              </a:rPr>
              <a:t>SCRIPTS</a:t>
            </a:r>
            <a:r>
              <a:rPr lang="en-US"/>
              <a:t> report to make informed healthcare decisions. The user will verify any data on the report, if necessary.</a:t>
            </a:r>
          </a:p>
          <a:p>
            <a:pPr>
              <a:defRPr/>
            </a:pPr>
            <a:endParaRPr lang="en-US"/>
          </a:p>
          <a:p>
            <a:pPr>
              <a:defRPr/>
            </a:pPr>
            <a:r>
              <a:rPr lang="en-US">
                <a:solidFill>
                  <a:srgbClr val="7030A0"/>
                </a:solidFill>
              </a:rPr>
              <a:t>PMP Clearinghouse </a:t>
            </a:r>
            <a:r>
              <a:rPr lang="en-US"/>
              <a:t>is for submitting dispensations to the SC PMP.</a:t>
            </a:r>
          </a:p>
          <a:p>
            <a:pPr>
              <a:defRPr/>
            </a:pPr>
            <a:endParaRPr lang="en-US"/>
          </a:p>
          <a:p>
            <a:pPr>
              <a:defRPr/>
            </a:pPr>
            <a:r>
              <a:rPr lang="en-US">
                <a:solidFill>
                  <a:srgbClr val="7030A0"/>
                </a:solidFill>
              </a:rPr>
              <a:t>PMP Aware </a:t>
            </a:r>
            <a:r>
              <a:rPr lang="en-US"/>
              <a:t>is for checking SCRIPTS for patient prescription history.</a:t>
            </a:r>
          </a:p>
          <a:p>
            <a:pPr>
              <a:defRPr/>
            </a:pPr>
            <a:endParaRPr lang="en-US"/>
          </a:p>
          <a:p>
            <a:pPr>
              <a:defRPr/>
            </a:pPr>
            <a:endParaRPr lang="en-US"/>
          </a:p>
        </p:txBody>
      </p:sp>
      <p:pic>
        <p:nvPicPr>
          <p:cNvPr id="4" name="Audio 3">
            <a:hlinkClick r:id="" action="ppaction://media"/>
            <a:extLst>
              <a:ext uri="{FF2B5EF4-FFF2-40B4-BE49-F238E27FC236}">
                <a16:creationId xmlns:a16="http://schemas.microsoft.com/office/drawing/2014/main" id="{D65A019E-D874-443E-918B-E9B8ECA6891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72900247"/>
      </p:ext>
    </p:extLst>
  </p:cSld>
  <p:clrMapOvr>
    <a:masterClrMapping/>
  </p:clrMapOvr>
  <mc:AlternateContent xmlns:mc="http://schemas.openxmlformats.org/markup-compatibility/2006" xmlns:p14="http://schemas.microsoft.com/office/powerpoint/2010/main">
    <mc:Choice Requires="p14">
      <p:transition spd="slow" p14:dur="2000" advTm="158126"/>
    </mc:Choice>
    <mc:Fallback xmlns="">
      <p:transition spd="slow" advTm="15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anim calcmode="lin" valueType="num">
                                      <p:cBhvr additive="base">
                                        <p:cTn id="2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anim calcmode="lin" valueType="num">
                                      <p:cBhvr additive="base">
                                        <p:cTn id="3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367" y="1708354"/>
            <a:ext cx="7696200" cy="4893647"/>
          </a:xfrm>
          <a:prstGeom prst="rect">
            <a:avLst/>
          </a:prstGeom>
          <a:noFill/>
        </p:spPr>
        <p:txBody>
          <a:bodyPr wrap="square" rtlCol="0">
            <a:spAutoFit/>
          </a:bodyPr>
          <a:lstStyle/>
          <a:p>
            <a:pPr>
              <a:buFont typeface="Arial" pitchFamily="34" charset="0"/>
              <a:buChar char="•"/>
            </a:pPr>
            <a:r>
              <a:rPr lang="en-US" sz="2400"/>
              <a:t> 	New patient encounter</a:t>
            </a:r>
          </a:p>
          <a:p>
            <a:pPr>
              <a:buFont typeface="Arial" pitchFamily="34" charset="0"/>
              <a:buChar char="•"/>
            </a:pPr>
            <a:endParaRPr lang="en-US" sz="2400"/>
          </a:p>
          <a:p>
            <a:pPr>
              <a:buFont typeface="Arial" pitchFamily="34" charset="0"/>
              <a:buChar char="•"/>
            </a:pPr>
            <a:r>
              <a:rPr lang="en-US" sz="2400"/>
              <a:t>    Must have a patient-practitioner relationship</a:t>
            </a:r>
          </a:p>
          <a:p>
            <a:pPr>
              <a:buFont typeface="Arial" pitchFamily="34" charset="0"/>
              <a:buChar char="•"/>
            </a:pPr>
            <a:endParaRPr lang="en-US" sz="2400"/>
          </a:p>
          <a:p>
            <a:pPr marL="342900" indent="-342900">
              <a:buFont typeface="Arial" panose="020B0604020202020204" pitchFamily="34" charset="0"/>
              <a:buChar char="•"/>
            </a:pPr>
            <a:r>
              <a:rPr lang="en-US" sz="2400"/>
              <a:t> H3824 South Carolina General Assembly  signed May 19, 2017</a:t>
            </a:r>
          </a:p>
          <a:p>
            <a:r>
              <a:rPr lang="en-US" sz="2400"/>
              <a:t> </a:t>
            </a:r>
            <a:r>
              <a:rPr lang="en-US" sz="1600"/>
              <a:t>“Section 44‑53‑1645.	(A)	A practitioner, or the practitioner’s authorized delegate, </a:t>
            </a:r>
            <a:r>
              <a:rPr lang="en-US" sz="1600">
                <a:solidFill>
                  <a:srgbClr val="FF0000"/>
                </a:solidFill>
              </a:rPr>
              <a:t>shall review a patient’s controlled substance prescription history</a:t>
            </a:r>
            <a:r>
              <a:rPr lang="en-US" sz="1600"/>
              <a:t>, as maintained in the prescription monitoring program, </a:t>
            </a:r>
            <a:r>
              <a:rPr lang="en-US" sz="1600">
                <a:solidFill>
                  <a:srgbClr val="FF0000"/>
                </a:solidFill>
              </a:rPr>
              <a:t>before the practitioner issues a prescription for a Schedule II controlled substance</a:t>
            </a:r>
            <a:r>
              <a:rPr lang="en-US" sz="1600"/>
              <a:t>. </a:t>
            </a:r>
          </a:p>
          <a:p>
            <a:r>
              <a:rPr lang="en-US" sz="1600"/>
              <a:t>	(B)	The requirements of this section do not apply to:</a:t>
            </a:r>
          </a:p>
          <a:p>
            <a:r>
              <a:rPr lang="en-US" sz="1600"/>
              <a:t>				(2)	a practitioner issuing a prescription for a Schedule II controlled substance that does not exceed a </a:t>
            </a:r>
            <a:r>
              <a:rPr lang="en-US" sz="1600">
                <a:solidFill>
                  <a:srgbClr val="FF0000"/>
                </a:solidFill>
              </a:rPr>
              <a:t>five‑day supply </a:t>
            </a:r>
            <a:r>
              <a:rPr lang="en-US" sz="1600"/>
              <a:t>for a patient;</a:t>
            </a:r>
          </a:p>
          <a:p>
            <a:endParaRPr lang="en-US" sz="2400"/>
          </a:p>
          <a:p>
            <a:pPr>
              <a:buFont typeface="Arial" pitchFamily="34" charset="0"/>
              <a:buChar char="•"/>
            </a:pPr>
            <a:endParaRPr lang="en-US" sz="2400"/>
          </a:p>
        </p:txBody>
      </p:sp>
      <p:pic>
        <p:nvPicPr>
          <p:cNvPr id="3" name="Audio 2">
            <a:hlinkClick r:id="" action="ppaction://media"/>
            <a:extLst>
              <a:ext uri="{FF2B5EF4-FFF2-40B4-BE49-F238E27FC236}">
                <a16:creationId xmlns:a16="http://schemas.microsoft.com/office/drawing/2014/main" id="{FA7EEBAC-6D07-4ED4-AADA-6141A346A0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34682354"/>
      </p:ext>
    </p:extLst>
  </p:cSld>
  <p:clrMapOvr>
    <a:masterClrMapping/>
  </p:clrMapOvr>
  <mc:AlternateContent xmlns:mc="http://schemas.openxmlformats.org/markup-compatibility/2006" xmlns:p14="http://schemas.microsoft.com/office/powerpoint/2010/main">
    <mc:Choice Requires="p14">
      <p:transition spd="slow" p14:dur="2000" advTm="144387"/>
    </mc:Choice>
    <mc:Fallback xmlns="">
      <p:transition spd="slow" advTm="14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PDMP Registered Users">
            <a:extLst>
              <a:ext uri="{FF2B5EF4-FFF2-40B4-BE49-F238E27FC236}">
                <a16:creationId xmlns:a16="http://schemas.microsoft.com/office/drawing/2014/main" id="{50A66858-93DD-432B-BFD4-A3BD4F817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020" y="1714500"/>
            <a:ext cx="6858000" cy="5143500"/>
          </a:xfrm>
          <a:prstGeom prst="rect">
            <a:avLst/>
          </a:prstGeom>
        </p:spPr>
      </p:pic>
      <p:sp>
        <p:nvSpPr>
          <p:cNvPr id="3" name="TextBox 2">
            <a:extLst>
              <a:ext uri="{FF2B5EF4-FFF2-40B4-BE49-F238E27FC236}">
                <a16:creationId xmlns:a16="http://schemas.microsoft.com/office/drawing/2014/main" id="{D99D5F4F-E20C-4472-B6E5-E451FD528C9F}"/>
              </a:ext>
            </a:extLst>
          </p:cNvPr>
          <p:cNvSpPr txBox="1"/>
          <p:nvPr/>
        </p:nvSpPr>
        <p:spPr>
          <a:xfrm>
            <a:off x="3078051" y="1352282"/>
            <a:ext cx="2936383" cy="369332"/>
          </a:xfrm>
          <a:prstGeom prst="rect">
            <a:avLst/>
          </a:prstGeom>
          <a:noFill/>
        </p:spPr>
        <p:txBody>
          <a:bodyPr wrap="square" rtlCol="0">
            <a:spAutoFit/>
          </a:bodyPr>
          <a:lstStyle/>
          <a:p>
            <a:r>
              <a:rPr lang="en-US"/>
              <a:t>2015-2016</a:t>
            </a:r>
          </a:p>
        </p:txBody>
      </p:sp>
      <p:pic>
        <p:nvPicPr>
          <p:cNvPr id="4" name="Audio 3">
            <a:hlinkClick r:id="" action="ppaction://media"/>
            <a:extLst>
              <a:ext uri="{FF2B5EF4-FFF2-40B4-BE49-F238E27FC236}">
                <a16:creationId xmlns:a16="http://schemas.microsoft.com/office/drawing/2014/main" id="{0B1C24C1-1176-443F-9BE1-AA84B320DB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992585"/>
      </p:ext>
    </p:extLst>
  </p:cSld>
  <p:clrMapOvr>
    <a:masterClrMapping/>
  </p:clrMapOvr>
  <mc:AlternateContent xmlns:mc="http://schemas.openxmlformats.org/markup-compatibility/2006" xmlns:p14="http://schemas.microsoft.com/office/powerpoint/2010/main">
    <mc:Choice Requires="p14">
      <p:transition spd="slow" p14:dur="2000" advTm="29905"/>
    </mc:Choice>
    <mc:Fallback xmlns="">
      <p:transition spd="slow" advTm="29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PDMP Registered Users">
            <a:extLst>
              <a:ext uri="{FF2B5EF4-FFF2-40B4-BE49-F238E27FC236}">
                <a16:creationId xmlns:a16="http://schemas.microsoft.com/office/drawing/2014/main" id="{9873D950-44BA-4A03-BD4A-79F0DC410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a:extLst>
              <a:ext uri="{FF2B5EF4-FFF2-40B4-BE49-F238E27FC236}">
                <a16:creationId xmlns:a16="http://schemas.microsoft.com/office/drawing/2014/main" id="{663EA5F0-545A-40B8-9A23-A094480C6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582581"/>
      </p:ext>
    </p:extLst>
  </p:cSld>
  <p:clrMapOvr>
    <a:masterClrMapping/>
  </p:clrMapOvr>
  <mc:AlternateContent xmlns:mc="http://schemas.openxmlformats.org/markup-compatibility/2006" xmlns:p14="http://schemas.microsoft.com/office/powerpoint/2010/main">
    <mc:Choice Requires="p14">
      <p:transition spd="slow" p14:dur="2000" advTm="29362"/>
    </mc:Choice>
    <mc:Fallback xmlns="">
      <p:transition spd="slow" advTm="2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752600"/>
            <a:ext cx="6248400" cy="461665"/>
          </a:xfrm>
          <a:prstGeom prst="rect">
            <a:avLst/>
          </a:prstGeom>
          <a:noFill/>
        </p:spPr>
        <p:txBody>
          <a:bodyPr wrap="square" rtlCol="0">
            <a:spAutoFit/>
          </a:bodyPr>
          <a:lstStyle/>
          <a:p>
            <a:pPr algn="ctr"/>
            <a:r>
              <a:rPr lang="en-US" sz="2400" b="1" u="sng"/>
              <a:t>DELEGATES</a:t>
            </a:r>
          </a:p>
        </p:txBody>
      </p:sp>
      <p:sp>
        <p:nvSpPr>
          <p:cNvPr id="3" name="TextBox 2"/>
          <p:cNvSpPr txBox="1"/>
          <p:nvPr/>
        </p:nvSpPr>
        <p:spPr>
          <a:xfrm>
            <a:off x="914400" y="2590800"/>
            <a:ext cx="7162800" cy="3477875"/>
          </a:xfrm>
          <a:prstGeom prst="rect">
            <a:avLst/>
          </a:prstGeom>
          <a:noFill/>
        </p:spPr>
        <p:txBody>
          <a:bodyPr wrap="square" rtlCol="0">
            <a:spAutoFit/>
          </a:bodyPr>
          <a:lstStyle/>
          <a:p>
            <a:pPr>
              <a:buFont typeface="Arial" pitchFamily="34" charset="0"/>
              <a:buChar char="•"/>
            </a:pPr>
            <a:r>
              <a:rPr lang="en-US" sz="2000"/>
              <a:t>Limit of </a:t>
            </a:r>
            <a:r>
              <a:rPr lang="en-US" sz="2000">
                <a:solidFill>
                  <a:srgbClr val="FF0000"/>
                </a:solidFill>
              </a:rPr>
              <a:t>3</a:t>
            </a:r>
            <a:r>
              <a:rPr lang="en-US" sz="2000"/>
              <a:t> delegates per provider</a:t>
            </a:r>
          </a:p>
          <a:p>
            <a:pPr>
              <a:buFont typeface="Arial" pitchFamily="34" charset="0"/>
              <a:buChar char="•"/>
            </a:pPr>
            <a:endParaRPr lang="en-US" sz="2000"/>
          </a:p>
          <a:p>
            <a:pPr>
              <a:buFont typeface="Arial" pitchFamily="34" charset="0"/>
              <a:buChar char="•"/>
            </a:pPr>
            <a:r>
              <a:rPr lang="en-US" sz="2000"/>
              <a:t>Delegates may be </a:t>
            </a:r>
            <a:r>
              <a:rPr lang="en-US" sz="2000">
                <a:solidFill>
                  <a:srgbClr val="FF0000"/>
                </a:solidFill>
              </a:rPr>
              <a:t>licensed </a:t>
            </a:r>
            <a:r>
              <a:rPr lang="en-US" sz="2000"/>
              <a:t>or </a:t>
            </a:r>
            <a:r>
              <a:rPr lang="en-US" sz="2000">
                <a:solidFill>
                  <a:srgbClr val="FF0000"/>
                </a:solidFill>
              </a:rPr>
              <a:t>unlicensed</a:t>
            </a:r>
          </a:p>
          <a:p>
            <a:pPr>
              <a:buFont typeface="Arial" pitchFamily="34" charset="0"/>
              <a:buChar char="•"/>
            </a:pPr>
            <a:endParaRPr lang="en-US" sz="2000"/>
          </a:p>
          <a:p>
            <a:pPr>
              <a:buFont typeface="Arial" pitchFamily="34" charset="0"/>
              <a:buChar char="•"/>
            </a:pPr>
            <a:r>
              <a:rPr lang="en-US" sz="2000"/>
              <a:t>Delegate may be delegate for unlimited number of providers</a:t>
            </a:r>
          </a:p>
          <a:p>
            <a:pPr>
              <a:buFont typeface="Arial" pitchFamily="34" charset="0"/>
              <a:buChar char="•"/>
            </a:pPr>
            <a:endParaRPr lang="en-US" sz="2000"/>
          </a:p>
          <a:p>
            <a:pPr>
              <a:buFont typeface="Arial" pitchFamily="34" charset="0"/>
              <a:buChar char="•"/>
            </a:pPr>
            <a:r>
              <a:rPr lang="en-US" sz="2000"/>
              <a:t>Supervisor is responsible for reports that delegate runs</a:t>
            </a:r>
          </a:p>
          <a:p>
            <a:pPr>
              <a:buFont typeface="Arial" pitchFamily="34" charset="0"/>
              <a:buChar char="•"/>
            </a:pPr>
            <a:endParaRPr lang="en-US" sz="2000"/>
          </a:p>
          <a:p>
            <a:pPr>
              <a:buFont typeface="Arial" pitchFamily="34" charset="0"/>
              <a:buChar char="•"/>
            </a:pPr>
            <a:r>
              <a:rPr lang="en-US" sz="2000"/>
              <a:t>Remember to deactivate them when they are no longer    needed or leave your employment!</a:t>
            </a:r>
          </a:p>
          <a:p>
            <a:pPr>
              <a:buFont typeface="Arial" pitchFamily="34" charset="0"/>
              <a:buChar char="•"/>
            </a:pPr>
            <a:endParaRPr lang="en-US" sz="2000"/>
          </a:p>
        </p:txBody>
      </p:sp>
      <p:pic>
        <p:nvPicPr>
          <p:cNvPr id="4" name="Audio 3">
            <a:hlinkClick r:id="" action="ppaction://media"/>
            <a:extLst>
              <a:ext uri="{FF2B5EF4-FFF2-40B4-BE49-F238E27FC236}">
                <a16:creationId xmlns:a16="http://schemas.microsoft.com/office/drawing/2014/main" id="{1FE9ED8B-0DE5-4FBB-AA5E-8916B8FBF6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62545527"/>
      </p:ext>
    </p:extLst>
  </p:cSld>
  <p:clrMapOvr>
    <a:masterClrMapping/>
  </p:clrMapOvr>
  <mc:AlternateContent xmlns:mc="http://schemas.openxmlformats.org/markup-compatibility/2006" xmlns:p14="http://schemas.microsoft.com/office/powerpoint/2010/main">
    <mc:Choice Requires="p14">
      <p:transition spd="slow" p14:dur="2000" advTm="122778"/>
    </mc:Choice>
    <mc:Fallback xmlns="">
      <p:transition spd="slow" advTm="12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9C7ABF-F8A0-4256-8F99-07F906549EE4}"/>
              </a:ext>
            </a:extLst>
          </p:cNvPr>
          <p:cNvSpPr txBox="1"/>
          <p:nvPr/>
        </p:nvSpPr>
        <p:spPr>
          <a:xfrm>
            <a:off x="685800" y="2421467"/>
            <a:ext cx="7315200" cy="1323439"/>
          </a:xfrm>
          <a:prstGeom prst="rect">
            <a:avLst/>
          </a:prstGeom>
          <a:noFill/>
        </p:spPr>
        <p:txBody>
          <a:bodyPr wrap="square" rtlCol="0">
            <a:spAutoFit/>
          </a:bodyPr>
          <a:lstStyle/>
          <a:p>
            <a:pPr algn="ctr"/>
            <a:r>
              <a:rPr lang="en-US" sz="2400" b="1"/>
              <a:t>PMP Aware  - To check </a:t>
            </a:r>
            <a:r>
              <a:rPr lang="en-US" sz="2400" b="1">
                <a:solidFill>
                  <a:srgbClr val="00B050"/>
                </a:solidFill>
              </a:rPr>
              <a:t>SCRIPTS</a:t>
            </a:r>
          </a:p>
          <a:p>
            <a:endParaRPr lang="en-US"/>
          </a:p>
          <a:p>
            <a:endParaRPr lang="en-US"/>
          </a:p>
          <a:p>
            <a:pPr algn="ctr"/>
            <a:r>
              <a:rPr lang="en-US" sz="2000">
                <a:hlinkClick r:id="rId4"/>
              </a:rPr>
              <a:t>https://southcarolina.pmpaware.net/</a:t>
            </a:r>
            <a:endParaRPr lang="en-US" sz="2000"/>
          </a:p>
        </p:txBody>
      </p:sp>
      <p:pic>
        <p:nvPicPr>
          <p:cNvPr id="3" name="Audio 2">
            <a:hlinkClick r:id="" action="ppaction://media"/>
            <a:extLst>
              <a:ext uri="{FF2B5EF4-FFF2-40B4-BE49-F238E27FC236}">
                <a16:creationId xmlns:a16="http://schemas.microsoft.com/office/drawing/2014/main" id="{2054FAC8-BCC4-45FD-9344-B75C708FC9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3861783"/>
      </p:ext>
    </p:extLst>
  </p:cSld>
  <p:clrMapOvr>
    <a:masterClrMapping/>
  </p:clrMapOvr>
  <mc:AlternateContent xmlns:mc="http://schemas.openxmlformats.org/markup-compatibility/2006" xmlns:p14="http://schemas.microsoft.com/office/powerpoint/2010/main">
    <mc:Choice Requires="p14">
      <p:transition spd="slow" p14:dur="2000" advTm="33501"/>
    </mc:Choice>
    <mc:Fallback xmlns="">
      <p:transition spd="slow" advTm="3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triped Right Arrow 2"/>
          <p:cNvSpPr/>
          <p:nvPr/>
        </p:nvSpPr>
        <p:spPr>
          <a:xfrm>
            <a:off x="3238500" y="3123184"/>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riped Right Arrow 3"/>
          <p:cNvSpPr/>
          <p:nvPr/>
        </p:nvSpPr>
        <p:spPr>
          <a:xfrm rot="10800000">
            <a:off x="5581396" y="3123184"/>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27B970BB-22A0-4C62-9752-858433E1C2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41866393"/>
      </p:ext>
    </p:extLst>
  </p:cSld>
  <p:clrMapOvr>
    <a:masterClrMapping/>
  </p:clrMapOvr>
  <mc:AlternateContent xmlns:mc="http://schemas.openxmlformats.org/markup-compatibility/2006" xmlns:p14="http://schemas.microsoft.com/office/powerpoint/2010/main">
    <mc:Choice Requires="p14">
      <p:transition spd="slow" p14:dur="2000" advTm="6728"/>
    </mc:Choice>
    <mc:Fallback xmlns="">
      <p:transition spd="slow" advTm="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Objectives:</a:t>
            </a:r>
          </a:p>
        </p:txBody>
      </p:sp>
      <p:sp>
        <p:nvSpPr>
          <p:cNvPr id="3" name="Content Placeholder 2"/>
          <p:cNvSpPr>
            <a:spLocks noGrp="1"/>
          </p:cNvSpPr>
          <p:nvPr>
            <p:ph sz="half" idx="1"/>
          </p:nvPr>
        </p:nvSpPr>
        <p:spPr>
          <a:xfrm>
            <a:off x="628650" y="2547231"/>
            <a:ext cx="7886700" cy="3405014"/>
          </a:xfrm>
        </p:spPr>
        <p:txBody>
          <a:bodyPr/>
          <a:lstStyle/>
          <a:p>
            <a:endParaRPr lang="en-US" sz="2000"/>
          </a:p>
          <a:p>
            <a:endParaRPr lang="en-US" sz="2000"/>
          </a:p>
          <a:p>
            <a:r>
              <a:rPr lang="en-US" sz="2000"/>
              <a:t>Review proper record keeping requirements</a:t>
            </a:r>
          </a:p>
          <a:p>
            <a:r>
              <a:rPr lang="en-US" sz="2000"/>
              <a:t>Describe South Carolina’s Prescription Monitoring Program</a:t>
            </a:r>
          </a:p>
          <a:p>
            <a:r>
              <a:rPr lang="en-US" sz="2000"/>
              <a:t>Discuss how to report dispensations to the SC PMP</a:t>
            </a:r>
          </a:p>
          <a:p>
            <a:r>
              <a:rPr lang="en-US" sz="2000"/>
              <a:t>Review how to check patient prescription history through SC PMP</a:t>
            </a:r>
          </a:p>
          <a:p>
            <a:endParaRPr lang="en-US" sz="2000"/>
          </a:p>
        </p:txBody>
      </p:sp>
      <p:pic>
        <p:nvPicPr>
          <p:cNvPr id="5" name="Audio 4">
            <a:hlinkClick r:id="" action="ppaction://media"/>
            <a:extLst>
              <a:ext uri="{FF2B5EF4-FFF2-40B4-BE49-F238E27FC236}">
                <a16:creationId xmlns:a16="http://schemas.microsoft.com/office/drawing/2014/main" id="{DD87143B-0EBF-4052-A7E6-7A20205534E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37254775"/>
      </p:ext>
    </p:extLst>
  </p:cSld>
  <p:clrMapOvr>
    <a:masterClrMapping/>
  </p:clrMapOvr>
  <mc:AlternateContent xmlns:mc="http://schemas.openxmlformats.org/markup-compatibility/2006" xmlns:p14="http://schemas.microsoft.com/office/powerpoint/2010/main">
    <mc:Choice Requires="p14">
      <p:transition spd="slow" p14:dur="2000" advTm="42800"/>
    </mc:Choice>
    <mc:Fallback xmlns="">
      <p:transition spd="slow" advTm="4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363919" cy="6858000"/>
          </a:xfrm>
          <a:prstGeom prst="rect">
            <a:avLst/>
          </a:prstGeom>
        </p:spPr>
      </p:pic>
      <p:pic>
        <p:nvPicPr>
          <p:cNvPr id="4" name="Audio 3">
            <a:hlinkClick r:id="" action="ppaction://media"/>
            <a:extLst>
              <a:ext uri="{FF2B5EF4-FFF2-40B4-BE49-F238E27FC236}">
                <a16:creationId xmlns:a16="http://schemas.microsoft.com/office/drawing/2014/main" id="{E77BB54B-BFB8-49EF-8ADF-56A80CEBF9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641527"/>
      </p:ext>
    </p:extLst>
  </p:cSld>
  <p:clrMapOvr>
    <a:masterClrMapping/>
  </p:clrMapOvr>
  <mc:AlternateContent xmlns:mc="http://schemas.openxmlformats.org/markup-compatibility/2006" xmlns:p14="http://schemas.microsoft.com/office/powerpoint/2010/main">
    <mc:Choice Requires="p14">
      <p:transition spd="slow" p14:dur="2000" advTm="75272"/>
    </mc:Choice>
    <mc:Fallback xmlns="">
      <p:transition spd="slow" advTm="75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54" y="1889562"/>
            <a:ext cx="8947355" cy="3665664"/>
          </a:xfrm>
          <a:prstGeom prst="rect">
            <a:avLst/>
          </a:prstGeom>
        </p:spPr>
      </p:pic>
      <p:sp>
        <p:nvSpPr>
          <p:cNvPr id="3" name="Right Arrow 2"/>
          <p:cNvSpPr/>
          <p:nvPr/>
        </p:nvSpPr>
        <p:spPr>
          <a:xfrm>
            <a:off x="1905000" y="4241800"/>
            <a:ext cx="622808"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Elbow Connector 4"/>
          <p:cNvCxnSpPr/>
          <p:nvPr/>
        </p:nvCxnSpPr>
        <p:spPr>
          <a:xfrm>
            <a:off x="6515100" y="3289300"/>
            <a:ext cx="609600" cy="43309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7440A875-BF9B-48AC-AA6E-15CBC47666F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53520785"/>
      </p:ext>
    </p:extLst>
  </p:cSld>
  <p:clrMapOvr>
    <a:masterClrMapping/>
  </p:clrMapOvr>
  <mc:AlternateContent xmlns:mc="http://schemas.openxmlformats.org/markup-compatibility/2006" xmlns:p14="http://schemas.microsoft.com/office/powerpoint/2010/main">
    <mc:Choice Requires="p14">
      <p:transition spd="slow" p14:dur="2000" advTm="199931"/>
    </mc:Choice>
    <mc:Fallback xmlns="">
      <p:transition spd="slow" advTm="19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B86D0-F116-4683-9018-3515661E2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9731"/>
            <a:ext cx="9144000" cy="6458537"/>
          </a:xfrm>
          <a:prstGeom prst="rect">
            <a:avLst/>
          </a:prstGeom>
        </p:spPr>
      </p:pic>
      <p:pic>
        <p:nvPicPr>
          <p:cNvPr id="2" name="Audio 1">
            <a:hlinkClick r:id="" action="ppaction://media"/>
            <a:extLst>
              <a:ext uri="{FF2B5EF4-FFF2-40B4-BE49-F238E27FC236}">
                <a16:creationId xmlns:a16="http://schemas.microsoft.com/office/drawing/2014/main" id="{00302723-015E-4B8B-AB81-D89AD26DE1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70216"/>
      </p:ext>
    </p:extLst>
  </p:cSld>
  <p:clrMapOvr>
    <a:masterClrMapping/>
  </p:clrMapOvr>
  <mc:AlternateContent xmlns:mc="http://schemas.openxmlformats.org/markup-compatibility/2006" xmlns:p14="http://schemas.microsoft.com/office/powerpoint/2010/main">
    <mc:Choice Requires="p14">
      <p:transition spd="slow" p14:dur="2000" advTm="67513"/>
    </mc:Choice>
    <mc:Fallback xmlns="">
      <p:transition spd="slow" advTm="67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2" y="0"/>
            <a:ext cx="9085196" cy="6858000"/>
          </a:xfrm>
          <a:prstGeom prst="rect">
            <a:avLst/>
          </a:prstGeom>
        </p:spPr>
      </p:pic>
      <p:pic>
        <p:nvPicPr>
          <p:cNvPr id="3" name="Audio 2">
            <a:hlinkClick r:id="" action="ppaction://media"/>
            <a:extLst>
              <a:ext uri="{FF2B5EF4-FFF2-40B4-BE49-F238E27FC236}">
                <a16:creationId xmlns:a16="http://schemas.microsoft.com/office/drawing/2014/main" id="{AA2B0306-8B4D-44CB-B5D8-4438086E75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1083629"/>
      </p:ext>
    </p:extLst>
  </p:cSld>
  <p:clrMapOvr>
    <a:masterClrMapping/>
  </p:clrMapOvr>
  <mc:AlternateContent xmlns:mc="http://schemas.openxmlformats.org/markup-compatibility/2006" xmlns:p14="http://schemas.microsoft.com/office/powerpoint/2010/main">
    <mc:Choice Requires="p14">
      <p:transition spd="slow" p14:dur="2000" advTm="69910"/>
    </mc:Choice>
    <mc:Fallback xmlns="">
      <p:transition spd="slow" advTm="6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5194"/>
            <a:ext cx="9144000" cy="4794191"/>
          </a:xfrm>
          <a:prstGeom prst="rect">
            <a:avLst/>
          </a:prstGeom>
        </p:spPr>
      </p:pic>
      <p:pic>
        <p:nvPicPr>
          <p:cNvPr id="3" name="Audio 2">
            <a:hlinkClick r:id="" action="ppaction://media"/>
            <a:extLst>
              <a:ext uri="{FF2B5EF4-FFF2-40B4-BE49-F238E27FC236}">
                <a16:creationId xmlns:a16="http://schemas.microsoft.com/office/drawing/2014/main" id="{255CD747-ED60-4E65-9064-4C872D881D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2596524"/>
      </p:ext>
    </p:extLst>
  </p:cSld>
  <p:clrMapOvr>
    <a:masterClrMapping/>
  </p:clrMapOvr>
  <mc:AlternateContent xmlns:mc="http://schemas.openxmlformats.org/markup-compatibility/2006" xmlns:p14="http://schemas.microsoft.com/office/powerpoint/2010/main">
    <mc:Choice Requires="p14">
      <p:transition spd="slow" p14:dur="2000" advTm="43455"/>
    </mc:Choice>
    <mc:Fallback xmlns="">
      <p:transition spd="slow" advTm="43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828800"/>
            <a:ext cx="7696200" cy="461665"/>
          </a:xfrm>
          <a:prstGeom prst="rect">
            <a:avLst/>
          </a:prstGeom>
          <a:noFill/>
        </p:spPr>
        <p:txBody>
          <a:bodyPr wrap="square" rtlCol="0">
            <a:spAutoFit/>
          </a:bodyPr>
          <a:lstStyle/>
          <a:p>
            <a:pPr algn="ctr"/>
            <a:r>
              <a:rPr lang="en-US" sz="2400"/>
              <a:t>What should I do if I can’t find my patient?</a:t>
            </a:r>
          </a:p>
        </p:txBody>
      </p:sp>
      <p:sp>
        <p:nvSpPr>
          <p:cNvPr id="3" name="TextBox 2"/>
          <p:cNvSpPr txBox="1"/>
          <p:nvPr/>
        </p:nvSpPr>
        <p:spPr>
          <a:xfrm>
            <a:off x="762000" y="2667000"/>
            <a:ext cx="7467600" cy="3416320"/>
          </a:xfrm>
          <a:prstGeom prst="rect">
            <a:avLst/>
          </a:prstGeom>
          <a:noFill/>
        </p:spPr>
        <p:txBody>
          <a:bodyPr wrap="square" rtlCol="0">
            <a:spAutoFit/>
          </a:bodyPr>
          <a:lstStyle/>
          <a:p>
            <a:pPr>
              <a:buFont typeface="Arial" pitchFamily="34" charset="0"/>
              <a:buChar char="•"/>
            </a:pPr>
            <a:r>
              <a:rPr lang="en-US"/>
              <a:t>Use patient full first name, last name, and date of birth</a:t>
            </a:r>
          </a:p>
          <a:p>
            <a:pPr>
              <a:buFont typeface="Arial" pitchFamily="34" charset="0"/>
              <a:buChar char="•"/>
            </a:pPr>
            <a:endParaRPr lang="en-US"/>
          </a:p>
          <a:p>
            <a:endParaRPr lang="en-US"/>
          </a:p>
          <a:p>
            <a:pPr>
              <a:buFont typeface="Arial" pitchFamily="34" charset="0"/>
              <a:buChar char="•"/>
            </a:pPr>
            <a:r>
              <a:rPr lang="en-US"/>
              <a:t>Use partial name search, must use at least 3 characters in first and last name fields (make sure you </a:t>
            </a:r>
            <a:r>
              <a:rPr lang="en-US" b="1"/>
              <a:t>check the partial spelling box </a:t>
            </a:r>
            <a:r>
              <a:rPr lang="en-US"/>
              <a:t>for first and last name)</a:t>
            </a:r>
          </a:p>
          <a:p>
            <a:pPr>
              <a:buFont typeface="Arial" pitchFamily="34" charset="0"/>
              <a:buChar char="•"/>
            </a:pPr>
            <a:endParaRPr lang="en-US"/>
          </a:p>
          <a:p>
            <a:pPr>
              <a:buFont typeface="Arial" pitchFamily="34" charset="0"/>
              <a:buChar char="•"/>
            </a:pPr>
            <a:r>
              <a:rPr lang="en-US"/>
              <a:t>Use </a:t>
            </a:r>
            <a:r>
              <a:rPr lang="en-US" err="1"/>
              <a:t>MyRx</a:t>
            </a:r>
            <a:r>
              <a:rPr lang="en-US"/>
              <a:t> to see what name the prescription is filled under. Will also tell you which pharmacy so you can call them for DOB.</a:t>
            </a:r>
          </a:p>
          <a:p>
            <a:pPr>
              <a:buFont typeface="Arial" pitchFamily="34" charset="0"/>
              <a:buChar char="•"/>
            </a:pPr>
            <a:endParaRPr lang="en-US"/>
          </a:p>
          <a:p>
            <a:pPr>
              <a:buFont typeface="Arial" pitchFamily="34" charset="0"/>
              <a:buChar char="•"/>
            </a:pPr>
            <a:r>
              <a:rPr lang="en-US">
                <a:solidFill>
                  <a:srgbClr val="00B050"/>
                </a:solidFill>
              </a:rPr>
              <a:t>Call us – 803-896-0688</a:t>
            </a:r>
          </a:p>
          <a:p>
            <a:pPr>
              <a:buFont typeface="Arial" pitchFamily="34" charset="0"/>
              <a:buChar char="•"/>
            </a:pPr>
            <a:endParaRPr lang="en-US"/>
          </a:p>
        </p:txBody>
      </p:sp>
      <p:pic>
        <p:nvPicPr>
          <p:cNvPr id="6" name="Audio 5">
            <a:hlinkClick r:id="" action="ppaction://media"/>
            <a:extLst>
              <a:ext uri="{FF2B5EF4-FFF2-40B4-BE49-F238E27FC236}">
                <a16:creationId xmlns:a16="http://schemas.microsoft.com/office/drawing/2014/main" id="{10965C36-21AC-404A-94A2-1217B8DAEB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39220285"/>
      </p:ext>
    </p:extLst>
  </p:cSld>
  <p:clrMapOvr>
    <a:masterClrMapping/>
  </p:clrMapOvr>
  <mc:AlternateContent xmlns:mc="http://schemas.openxmlformats.org/markup-compatibility/2006" xmlns:p14="http://schemas.microsoft.com/office/powerpoint/2010/main">
    <mc:Choice Requires="p14">
      <p:transition spd="slow" p14:dur="2000" advTm="168688"/>
    </mc:Choice>
    <mc:Fallback xmlns="">
      <p:transition spd="slow" advTm="16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arn(inVertical)">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1295400"/>
            <a:ext cx="6324600" cy="4924425"/>
          </a:xfrm>
          <a:prstGeom prst="rect">
            <a:avLst/>
          </a:prstGeom>
          <a:noFill/>
        </p:spPr>
        <p:txBody>
          <a:bodyPr wrap="square">
            <a:spAutoFit/>
          </a:bodyPr>
          <a:lstStyle/>
          <a:p>
            <a:pPr algn="ctr">
              <a:defRPr/>
            </a:pPr>
            <a:r>
              <a:rPr lang="en-US" sz="2400" b="1" u="sng"/>
              <a:t>Important Tips</a:t>
            </a:r>
          </a:p>
          <a:p>
            <a:pPr marL="342900" indent="-342900">
              <a:defRPr/>
            </a:pPr>
            <a:endParaRPr lang="en-US" sz="2000"/>
          </a:p>
          <a:p>
            <a:pPr marL="342900" indent="-342900">
              <a:buFont typeface="Arial" panose="020B0604020202020204" pitchFamily="34" charset="0"/>
              <a:buChar char="•"/>
              <a:defRPr/>
            </a:pPr>
            <a:r>
              <a:rPr lang="en-US"/>
              <a:t>Write animal’s date of birth on all prescriptions.</a:t>
            </a:r>
          </a:p>
          <a:p>
            <a:pPr marL="342900" indent="-342900">
              <a:buFont typeface="Arial" panose="020B0604020202020204" pitchFamily="34" charset="0"/>
              <a:buChar char="•"/>
              <a:defRPr/>
            </a:pPr>
            <a:endParaRPr lang="en-US"/>
          </a:p>
          <a:p>
            <a:pPr marL="342900" indent="-342900">
              <a:buFont typeface="Arial" panose="020B0604020202020204" pitchFamily="34" charset="0"/>
              <a:buChar char="•"/>
              <a:defRPr/>
            </a:pPr>
            <a:endParaRPr lang="en-US"/>
          </a:p>
          <a:p>
            <a:pPr marL="342900" indent="-342900">
              <a:buFont typeface="Arial" panose="020B0604020202020204" pitchFamily="34" charset="0"/>
              <a:buChar char="•"/>
              <a:defRPr/>
            </a:pPr>
            <a:r>
              <a:rPr lang="en-US"/>
              <a:t>Contact the dispenser to verify information on the SCRIPTS report.</a:t>
            </a:r>
          </a:p>
          <a:p>
            <a:pPr marL="342900" indent="-342900">
              <a:buFont typeface="Arial" panose="020B0604020202020204" pitchFamily="34" charset="0"/>
              <a:buChar char="•"/>
              <a:defRPr/>
            </a:pPr>
            <a:endParaRPr lang="en-US"/>
          </a:p>
          <a:p>
            <a:pPr marL="342900" indent="-342900">
              <a:buFont typeface="Arial" panose="020B0604020202020204" pitchFamily="34" charset="0"/>
              <a:buChar char="•"/>
              <a:defRPr/>
            </a:pPr>
            <a:r>
              <a:rPr lang="en-US"/>
              <a:t>Don’t</a:t>
            </a:r>
            <a:r>
              <a:rPr lang="en-US">
                <a:solidFill>
                  <a:schemeClr val="accent5"/>
                </a:solidFill>
              </a:rPr>
              <a:t> ever </a:t>
            </a:r>
            <a:r>
              <a:rPr lang="en-US"/>
              <a:t>give out a SCRIPTS report.</a:t>
            </a:r>
          </a:p>
          <a:p>
            <a:pPr marL="342900" indent="-342900">
              <a:buFont typeface="Arial" panose="020B0604020202020204" pitchFamily="34" charset="0"/>
              <a:buChar char="•"/>
              <a:defRPr/>
            </a:pPr>
            <a:endParaRPr lang="en-US" b="1">
              <a:solidFill>
                <a:srgbClr val="7030A0"/>
              </a:solidFill>
            </a:endParaRPr>
          </a:p>
          <a:p>
            <a:pPr marL="342900" indent="-342900">
              <a:buFont typeface="Arial" panose="020B0604020202020204" pitchFamily="34" charset="0"/>
              <a:buChar char="•"/>
              <a:defRPr/>
            </a:pPr>
            <a:r>
              <a:rPr lang="en-US" b="1"/>
              <a:t>Don’t</a:t>
            </a:r>
            <a:r>
              <a:rPr lang="en-US"/>
              <a:t> query anyone except </a:t>
            </a:r>
            <a:r>
              <a:rPr lang="en-US" b="1"/>
              <a:t>your</a:t>
            </a:r>
            <a:r>
              <a:rPr lang="en-US"/>
              <a:t> own patients, </a:t>
            </a:r>
            <a:r>
              <a:rPr lang="en-US" b="1"/>
              <a:t>animals only.</a:t>
            </a:r>
          </a:p>
          <a:p>
            <a:pPr marL="342900" indent="-342900">
              <a:buFont typeface="Arial" panose="020B0604020202020204" pitchFamily="34" charset="0"/>
              <a:buChar char="•"/>
              <a:defRPr/>
            </a:pPr>
            <a:endParaRPr lang="en-US" b="1"/>
          </a:p>
          <a:p>
            <a:pPr marL="342900" indent="-342900">
              <a:buFont typeface="Arial" panose="020B0604020202020204" pitchFamily="34" charset="0"/>
              <a:buChar char="•"/>
              <a:defRPr/>
            </a:pPr>
            <a:r>
              <a:rPr lang="en-US"/>
              <a:t>Have delegates register and use their own account.</a:t>
            </a:r>
            <a:r>
              <a:rPr lang="en-US" b="1">
                <a:solidFill>
                  <a:srgbClr val="7030A0"/>
                </a:solidFill>
              </a:rPr>
              <a:t> </a:t>
            </a:r>
            <a:r>
              <a:rPr lang="en-US"/>
              <a:t>Don’t ever share your account information or password. </a:t>
            </a:r>
          </a:p>
          <a:p>
            <a:pPr marL="342900" indent="-342900">
              <a:buFont typeface="Arial" panose="020B0604020202020204" pitchFamily="34" charset="0"/>
              <a:buChar char="•"/>
              <a:defRPr/>
            </a:pPr>
            <a:endParaRPr lang="en-US" b="1"/>
          </a:p>
        </p:txBody>
      </p:sp>
      <p:pic>
        <p:nvPicPr>
          <p:cNvPr id="2" name="Audio 1">
            <a:hlinkClick r:id="" action="ppaction://media"/>
            <a:extLst>
              <a:ext uri="{FF2B5EF4-FFF2-40B4-BE49-F238E27FC236}">
                <a16:creationId xmlns:a16="http://schemas.microsoft.com/office/drawing/2014/main" id="{F01278B8-C879-4CD8-8569-6045E1BB738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53490725"/>
      </p:ext>
    </p:extLst>
  </p:cSld>
  <p:clrMapOvr>
    <a:masterClrMapping/>
  </p:clrMapOvr>
  <mc:AlternateContent xmlns:mc="http://schemas.openxmlformats.org/markup-compatibility/2006" xmlns:p14="http://schemas.microsoft.com/office/powerpoint/2010/main">
    <mc:Choice Requires="p14">
      <p:transition spd="slow" p14:dur="2000" advTm="120432"/>
    </mc:Choice>
    <mc:Fallback xmlns="">
      <p:transition spd="slow" advTm="12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nodeType="clickEffect">
                                  <p:stCondLst>
                                    <p:cond delay="0"/>
                                  </p:stCondLst>
                                  <p:childTnLst>
                                    <p:animClr clrSpc="rgb" dir="cw">
                                      <p:cBhvr override="childStyle">
                                        <p:cTn id="10" dur="250" autoRev="1" fill="remove"/>
                                        <p:tgtEl>
                                          <p:spTgt spid="3">
                                            <p:txEl>
                                              <p:pRg st="0" end="0"/>
                                            </p:txEl>
                                          </p:spTgt>
                                        </p:tgtEl>
                                        <p:attrNameLst>
                                          <p:attrName>style.color</p:attrName>
                                        </p:attrNameLst>
                                      </p:cBhvr>
                                      <p:to>
                                        <a:schemeClr val="bg1"/>
                                      </p:to>
                                    </p:animClr>
                                    <p:animClr clrSpc="rgb" dir="cw">
                                      <p:cBhvr>
                                        <p:cTn id="11" dur="250" autoRev="1" fill="remove"/>
                                        <p:tgtEl>
                                          <p:spTgt spid="3">
                                            <p:txEl>
                                              <p:pRg st="0" end="0"/>
                                            </p:txEl>
                                          </p:spTgt>
                                        </p:tgtEl>
                                        <p:attrNameLst>
                                          <p:attrName>fillcolor</p:attrName>
                                        </p:attrNameLst>
                                      </p:cBhvr>
                                      <p:to>
                                        <a:schemeClr val="bg1"/>
                                      </p:to>
                                    </p:animClr>
                                    <p:set>
                                      <p:cBhvr>
                                        <p:cTn id="12" dur="250" autoRev="1" fill="remove"/>
                                        <p:tgtEl>
                                          <p:spTgt spid="3">
                                            <p:txEl>
                                              <p:pRg st="0" end="0"/>
                                            </p:txEl>
                                          </p:spTgt>
                                        </p:tgtEl>
                                        <p:attrNameLst>
                                          <p:attrName>fill.type</p:attrName>
                                        </p:attrNameLst>
                                      </p:cBhvr>
                                      <p:to>
                                        <p:strVal val="solid"/>
                                      </p:to>
                                    </p:set>
                                    <p:set>
                                      <p:cBhvr>
                                        <p:cTn id="13" dur="250" autoRev="1" fill="remove"/>
                                        <p:tgtEl>
                                          <p:spTgt spid="3">
                                            <p:txEl>
                                              <p:pRg st="0" end="0"/>
                                            </p:txEl>
                                          </p:spTgt>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 calcmode="lin" valueType="num">
                                      <p:cBhvr additive="base">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 calcmode="lin" valueType="num">
                                      <p:cBhvr additive="base">
                                        <p:cTn id="3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 calcmode="lin" valueType="num">
                                      <p:cBhvr additive="base">
                                        <p:cTn id="4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9C7ABF-F8A0-4256-8F99-07F906549EE4}"/>
              </a:ext>
            </a:extLst>
          </p:cNvPr>
          <p:cNvSpPr txBox="1"/>
          <p:nvPr/>
        </p:nvSpPr>
        <p:spPr>
          <a:xfrm>
            <a:off x="736600" y="2421467"/>
            <a:ext cx="7264400" cy="1600438"/>
          </a:xfrm>
          <a:prstGeom prst="rect">
            <a:avLst/>
          </a:prstGeom>
          <a:noFill/>
        </p:spPr>
        <p:txBody>
          <a:bodyPr wrap="square" rtlCol="0">
            <a:spAutoFit/>
          </a:bodyPr>
          <a:lstStyle/>
          <a:p>
            <a:pPr algn="ctr"/>
            <a:r>
              <a:rPr lang="en-US" sz="2400" b="1"/>
              <a:t>PMP Clearinghouse  - The Dispenser’s Portal</a:t>
            </a:r>
          </a:p>
          <a:p>
            <a:endParaRPr lang="en-US"/>
          </a:p>
          <a:p>
            <a:endParaRPr lang="en-US"/>
          </a:p>
          <a:p>
            <a:endParaRPr lang="en-US"/>
          </a:p>
          <a:p>
            <a:pPr algn="ctr"/>
            <a:r>
              <a:rPr lang="en-US" sz="2000">
                <a:hlinkClick r:id="rId4"/>
              </a:rPr>
              <a:t>https://pmpclearinghouse.net/users/sign_in</a:t>
            </a:r>
            <a:endParaRPr lang="en-US" sz="2000"/>
          </a:p>
        </p:txBody>
      </p:sp>
      <p:pic>
        <p:nvPicPr>
          <p:cNvPr id="3" name="Audio 2">
            <a:hlinkClick r:id="" action="ppaction://media"/>
            <a:extLst>
              <a:ext uri="{FF2B5EF4-FFF2-40B4-BE49-F238E27FC236}">
                <a16:creationId xmlns:a16="http://schemas.microsoft.com/office/drawing/2014/main" id="{099C73AE-0561-4251-B937-5FB19B573C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1639054"/>
      </p:ext>
    </p:extLst>
  </p:cSld>
  <p:clrMapOvr>
    <a:masterClrMapping/>
  </p:clrMapOvr>
  <mc:AlternateContent xmlns:mc="http://schemas.openxmlformats.org/markup-compatibility/2006" xmlns:p14="http://schemas.microsoft.com/office/powerpoint/2010/main">
    <mc:Choice Requires="p14">
      <p:transition spd="slow" p14:dur="2000" advTm="29751"/>
    </mc:Choice>
    <mc:Fallback xmlns="">
      <p:transition spd="slow" advTm="29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0" y="1447800"/>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u="sng">
                <a:latin typeface="Arial" panose="020B0604020202020204" pitchFamily="34" charset="0"/>
              </a:rPr>
              <a:t>Reporting by Dispensing Veterinarians</a:t>
            </a:r>
          </a:p>
        </p:txBody>
      </p:sp>
      <p:sp>
        <p:nvSpPr>
          <p:cNvPr id="3" name="TextBox 2"/>
          <p:cNvSpPr txBox="1">
            <a:spLocks noChangeArrowheads="1"/>
          </p:cNvSpPr>
          <p:nvPr/>
        </p:nvSpPr>
        <p:spPr bwMode="auto">
          <a:xfrm>
            <a:off x="914400" y="2057400"/>
            <a:ext cx="7239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pPr>
            <a:r>
              <a:rPr lang="en-US" altLang="en-US" sz="1800">
                <a:latin typeface="Arial" panose="020B0604020202020204" pitchFamily="34" charset="0"/>
              </a:rPr>
              <a:t>Can report electronically through PMP Clearinghouse by Universal Claim form or by uploading an ASAP file. </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Must apply for a </a:t>
            </a:r>
            <a:r>
              <a:rPr lang="en-US" altLang="en-US" sz="1800" b="1">
                <a:latin typeface="Arial" panose="020B0604020202020204" pitchFamily="34" charset="0"/>
              </a:rPr>
              <a:t>waiver</a:t>
            </a:r>
            <a:r>
              <a:rPr lang="en-US" altLang="en-US" sz="1800">
                <a:latin typeface="Arial" panose="020B0604020202020204" pitchFamily="34" charset="0"/>
              </a:rPr>
              <a:t> to be allowed to report with a paper Universal Claim Form (UCF) if you can not report electronically. </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Open Sans Regular"/>
              </a:rPr>
              <a:t>The dispenser should use the animal’s name, its’ owner’s address and the animal’s actual date of birth. If you only have the month and year of birth, please be consistent with the dates you use for this specific animal.</a:t>
            </a:r>
          </a:p>
          <a:p>
            <a:pPr eaLnBrk="1" hangingPunct="1">
              <a:spcBef>
                <a:spcPct val="0"/>
              </a:spcBef>
            </a:pPr>
            <a:endParaRPr lang="en-US" altLang="en-US" sz="1800">
              <a:latin typeface="Open Sans Regular"/>
            </a:endParaRPr>
          </a:p>
          <a:p>
            <a:pPr eaLnBrk="1" hangingPunct="1">
              <a:spcBef>
                <a:spcPct val="0"/>
              </a:spcBef>
            </a:pPr>
            <a:r>
              <a:rPr lang="en-US" altLang="en-US" sz="1800">
                <a:latin typeface="Open Sans Regular"/>
              </a:rPr>
              <a:t>All required fields will have an </a:t>
            </a:r>
            <a:r>
              <a:rPr lang="en-US" altLang="en-US" sz="1800">
                <a:solidFill>
                  <a:srgbClr val="FF0000"/>
                </a:solidFill>
                <a:latin typeface="Open Sans Regular"/>
              </a:rPr>
              <a:t>*</a:t>
            </a:r>
            <a:r>
              <a:rPr lang="en-US" altLang="en-US" sz="1800">
                <a:latin typeface="Open Sans Regular"/>
              </a:rPr>
              <a:t> beside them. </a:t>
            </a:r>
          </a:p>
          <a:p>
            <a:pPr eaLnBrk="1" hangingPunct="1">
              <a:spcBef>
                <a:spcPct val="0"/>
              </a:spcBef>
            </a:pPr>
            <a:endParaRPr lang="en-US" altLang="en-US" sz="1800">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60A1836-36E3-416B-8492-708D349B64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9211178"/>
      </p:ext>
    </p:extLst>
  </p:cSld>
  <p:clrMapOvr>
    <a:masterClrMapping/>
  </p:clrMapOvr>
  <mc:AlternateContent xmlns:mc="http://schemas.openxmlformats.org/markup-compatibility/2006" xmlns:p14="http://schemas.microsoft.com/office/powerpoint/2010/main">
    <mc:Choice Requires="p14">
      <p:transition spd="slow" p14:dur="2000" advTm="120176"/>
    </mc:Choice>
    <mc:Fallback xmlns="">
      <p:transition spd="slow" advTm="12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0" y="1447800"/>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u="sng">
                <a:latin typeface="Arial" panose="020B0604020202020204" pitchFamily="34" charset="0"/>
              </a:rPr>
              <a:t>Reporting by Dispensing Veterinarians</a:t>
            </a:r>
          </a:p>
        </p:txBody>
      </p:sp>
      <p:sp>
        <p:nvSpPr>
          <p:cNvPr id="3" name="TextBox 2"/>
          <p:cNvSpPr txBox="1">
            <a:spLocks noChangeArrowheads="1"/>
          </p:cNvSpPr>
          <p:nvPr/>
        </p:nvSpPr>
        <p:spPr bwMode="auto">
          <a:xfrm>
            <a:off x="914400" y="2057400"/>
            <a:ext cx="7239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Must report daily but only on days open for business. </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Zero report if you do not have any </a:t>
            </a:r>
            <a:r>
              <a:rPr lang="en-US" altLang="en-US" sz="1800" err="1">
                <a:latin typeface="Arial" panose="020B0604020202020204" pitchFamily="34" charset="0"/>
              </a:rPr>
              <a:t>dispensings</a:t>
            </a:r>
            <a:r>
              <a:rPr lang="en-US" altLang="en-US" sz="1800">
                <a:latin typeface="Arial" panose="020B0604020202020204" pitchFamily="34" charset="0"/>
              </a:rPr>
              <a:t> for that day. </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If you never dispense, you do not have to zero report. You can submit an Exemption form so we will know that you do not dispense.</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Required fields include a </a:t>
            </a:r>
            <a:r>
              <a:rPr lang="en-US" altLang="en-US" sz="1800" b="1">
                <a:latin typeface="Arial" panose="020B0604020202020204" pitchFamily="34" charset="0"/>
              </a:rPr>
              <a:t>prescription number</a:t>
            </a:r>
            <a:r>
              <a:rPr lang="en-US" altLang="en-US" sz="1800">
                <a:latin typeface="Arial" panose="020B0604020202020204" pitchFamily="34" charset="0"/>
              </a:rPr>
              <a:t>. This number can be any number as long as it is unique. </a:t>
            </a:r>
          </a:p>
          <a:p>
            <a:pPr eaLnBrk="1" hangingPunct="1">
              <a:spcBef>
                <a:spcPct val="0"/>
              </a:spcBef>
            </a:pPr>
            <a:endParaRPr lang="en-US" altLang="en-US" sz="1800">
              <a:latin typeface="Arial" panose="020B0604020202020204" pitchFamily="34" charset="0"/>
            </a:endParaRPr>
          </a:p>
          <a:p>
            <a:pPr eaLnBrk="1" hangingPunct="1">
              <a:spcBef>
                <a:spcPct val="0"/>
              </a:spcBef>
            </a:pPr>
            <a:endParaRPr lang="en-US" altLang="en-US" sz="1800">
              <a:latin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5878C731-369C-4FEA-9C2A-963FAD8363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3452666"/>
      </p:ext>
    </p:extLst>
  </p:cSld>
  <p:clrMapOvr>
    <a:masterClrMapping/>
  </p:clrMapOvr>
  <mc:AlternateContent xmlns:mc="http://schemas.openxmlformats.org/markup-compatibility/2006" xmlns:p14="http://schemas.microsoft.com/office/powerpoint/2010/main">
    <mc:Choice Requires="p14">
      <p:transition spd="slow" p14:dur="2000" advTm="170070"/>
    </mc:Choice>
    <mc:Fallback xmlns="">
      <p:transition spd="slow" advTm="170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9587" y="1489587"/>
            <a:ext cx="6268065" cy="584775"/>
          </a:xfrm>
          <a:prstGeom prst="rect">
            <a:avLst/>
          </a:prstGeom>
          <a:noFill/>
        </p:spPr>
        <p:txBody>
          <a:bodyPr wrap="square" rtlCol="0">
            <a:spAutoFit/>
          </a:bodyPr>
          <a:lstStyle/>
          <a:p>
            <a:pPr algn="ctr"/>
            <a:r>
              <a:rPr lang="en-US" sz="3200" b="1" u="sng"/>
              <a:t>Legislation</a:t>
            </a:r>
          </a:p>
        </p:txBody>
      </p:sp>
      <p:sp>
        <p:nvSpPr>
          <p:cNvPr id="3" name="TextBox 2"/>
          <p:cNvSpPr txBox="1"/>
          <p:nvPr/>
        </p:nvSpPr>
        <p:spPr>
          <a:xfrm>
            <a:off x="855406" y="2074362"/>
            <a:ext cx="7772400" cy="3970318"/>
          </a:xfrm>
          <a:prstGeom prst="rect">
            <a:avLst/>
          </a:prstGeom>
          <a:noFill/>
        </p:spPr>
        <p:txBody>
          <a:bodyPr wrap="square" rtlCol="0">
            <a:spAutoFit/>
          </a:bodyPr>
          <a:lstStyle/>
          <a:p>
            <a:endParaRPr lang="en-US"/>
          </a:p>
          <a:p>
            <a:r>
              <a:rPr lang="en-US"/>
              <a:t>Section </a:t>
            </a:r>
            <a:r>
              <a:rPr lang="en-US">
                <a:hlinkClick r:id="rId4"/>
              </a:rPr>
              <a:t>44-53-280</a:t>
            </a:r>
            <a:r>
              <a:rPr lang="en-US"/>
              <a:t>(C) and (D) of the 1976 Code is amended to read:</a:t>
            </a:r>
          </a:p>
          <a:p>
            <a:endParaRPr lang="en-US"/>
          </a:p>
          <a:p>
            <a:r>
              <a:rPr lang="en-US"/>
              <a:t>D)    All registrations other than class 20-28, as provided for by the board in regulation, expire on April first of each year. The registration of a registrant </a:t>
            </a:r>
            <a:r>
              <a:rPr lang="en-US" b="1"/>
              <a:t>who fails to renew by April first is canceled</a:t>
            </a:r>
            <a:r>
              <a:rPr lang="en-US"/>
              <a:t>. However, registration may be reinstated upon payment of the renewal fees due and a penalty of one hundred dollars if the registrant is otherwise in good standing and presents a satisfactory explanation for failure to renew.“</a:t>
            </a:r>
          </a:p>
          <a:p>
            <a:endParaRPr lang="en-US"/>
          </a:p>
          <a:p>
            <a:r>
              <a:rPr lang="en-US"/>
              <a:t>Please make sure to renew early. Providers are not authorized to prescribe, administer, possess or dispense controlled substances until their SC Controlled Substances Registration is reinstated.</a:t>
            </a:r>
          </a:p>
        </p:txBody>
      </p:sp>
      <p:pic>
        <p:nvPicPr>
          <p:cNvPr id="5" name="Audio 4">
            <a:hlinkClick r:id="" action="ppaction://media"/>
            <a:extLst>
              <a:ext uri="{FF2B5EF4-FFF2-40B4-BE49-F238E27FC236}">
                <a16:creationId xmlns:a16="http://schemas.microsoft.com/office/drawing/2014/main" id="{87DB8FFF-9922-4BAE-A208-9D5191022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0626400"/>
      </p:ext>
    </p:extLst>
  </p:cSld>
  <p:clrMapOvr>
    <a:masterClrMapping/>
  </p:clrMapOvr>
  <mc:AlternateContent xmlns:mc="http://schemas.openxmlformats.org/markup-compatibility/2006" xmlns:p14="http://schemas.microsoft.com/office/powerpoint/2010/main">
    <mc:Choice Requires="p14">
      <p:transition spd="slow" p14:dur="2000" advTm="33390"/>
    </mc:Choice>
    <mc:Fallback xmlns="">
      <p:transition spd="slow" advTm="3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0" y="1447800"/>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u="sng">
                <a:latin typeface="Arial" panose="020B0604020202020204" pitchFamily="34" charset="0"/>
              </a:rPr>
              <a:t>Reporting by Dispensing Veterinarians</a:t>
            </a:r>
          </a:p>
        </p:txBody>
      </p:sp>
      <p:sp>
        <p:nvSpPr>
          <p:cNvPr id="3" name="TextBox 2"/>
          <p:cNvSpPr txBox="1">
            <a:spLocks noChangeArrowheads="1"/>
          </p:cNvSpPr>
          <p:nvPr/>
        </p:nvSpPr>
        <p:spPr bwMode="auto">
          <a:xfrm>
            <a:off x="914400" y="2413000"/>
            <a:ext cx="7239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pPr>
            <a:r>
              <a:rPr lang="en-US" altLang="en-US" sz="1800">
                <a:latin typeface="Arial" panose="020B0604020202020204" pitchFamily="34" charset="0"/>
              </a:rPr>
              <a:t>The owner of the drugs (whatever DEA is used to purchase drugs) will always be the DISPENSER, or the pharmacy. </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The veterinarian that is treating the patient and authorizes the medication is the PRESCRIBER.</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The animal is the PATIENT. Remember to report animal’s name and DOB, not owner. </a:t>
            </a:r>
            <a:endParaRPr lang="en-US" altLang="en-US" sz="1800">
              <a:latin typeface="Open Sans Regular"/>
            </a:endParaRPr>
          </a:p>
          <a:p>
            <a:pPr eaLnBrk="1" hangingPunct="1">
              <a:spcBef>
                <a:spcPct val="0"/>
              </a:spcBef>
            </a:pPr>
            <a:endParaRPr lang="en-US" altLang="en-US" sz="1800">
              <a:latin typeface="Arial" panose="020B0604020202020204" pitchFamily="34" charset="0"/>
            </a:endParaRPr>
          </a:p>
          <a:p>
            <a:pPr eaLnBrk="1" hangingPunct="1">
              <a:spcBef>
                <a:spcPct val="0"/>
              </a:spcBef>
            </a:pPr>
            <a:endParaRPr lang="en-US" altLang="en-US" sz="1800">
              <a:latin typeface="Arial" panose="020B0604020202020204" pitchFamily="34" charset="0"/>
            </a:endParaRPr>
          </a:p>
          <a:p>
            <a:pPr eaLnBrk="1" hangingPunct="1">
              <a:spcBef>
                <a:spcPct val="0"/>
              </a:spcBef>
            </a:pPr>
            <a:endParaRPr lang="en-US" altLang="en-US" sz="1800">
              <a:latin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BD6AD05A-4459-4317-85E8-744B9C5A73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1339688"/>
      </p:ext>
    </p:extLst>
  </p:cSld>
  <p:clrMapOvr>
    <a:masterClrMapping/>
  </p:clrMapOvr>
  <mc:AlternateContent xmlns:mc="http://schemas.openxmlformats.org/markup-compatibility/2006" xmlns:p14="http://schemas.microsoft.com/office/powerpoint/2010/main">
    <mc:Choice Requires="p14">
      <p:transition spd="slow" p14:dur="2000" advTm="126089"/>
    </mc:Choice>
    <mc:Fallback xmlns="">
      <p:transition spd="slow" advTm="12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5B40C-973C-4D1D-B1CF-458E3D5D0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875" y="1229193"/>
            <a:ext cx="7240249" cy="5441429"/>
          </a:xfrm>
          <a:prstGeom prst="rect">
            <a:avLst/>
          </a:prstGeom>
        </p:spPr>
      </p:pic>
      <p:pic>
        <p:nvPicPr>
          <p:cNvPr id="2" name="Audio 1">
            <a:hlinkClick r:id="" action="ppaction://media"/>
            <a:extLst>
              <a:ext uri="{FF2B5EF4-FFF2-40B4-BE49-F238E27FC236}">
                <a16:creationId xmlns:a16="http://schemas.microsoft.com/office/drawing/2014/main" id="{039F9F38-D944-4B03-8869-72CFDD75AB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7153852"/>
      </p:ext>
    </p:extLst>
  </p:cSld>
  <p:clrMapOvr>
    <a:masterClrMapping/>
  </p:clrMapOvr>
  <mc:AlternateContent xmlns:mc="http://schemas.openxmlformats.org/markup-compatibility/2006" xmlns:p14="http://schemas.microsoft.com/office/powerpoint/2010/main">
    <mc:Choice Requires="p14">
      <p:transition spd="slow" p14:dur="2000" advTm="54450"/>
    </mc:Choice>
    <mc:Fallback xmlns="">
      <p:transition spd="slow" advTm="5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9F07B-838D-421F-8FA9-A39F8F1F4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29" y="2243059"/>
            <a:ext cx="8718142" cy="2371881"/>
          </a:xfrm>
          <a:prstGeom prst="rect">
            <a:avLst/>
          </a:prstGeom>
        </p:spPr>
      </p:pic>
      <p:pic>
        <p:nvPicPr>
          <p:cNvPr id="2" name="Audio 1">
            <a:hlinkClick r:id="" action="ppaction://media"/>
            <a:extLst>
              <a:ext uri="{FF2B5EF4-FFF2-40B4-BE49-F238E27FC236}">
                <a16:creationId xmlns:a16="http://schemas.microsoft.com/office/drawing/2014/main" id="{F4B9B98B-1613-413A-B8E7-D5A40E3FB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4840226"/>
      </p:ext>
    </p:extLst>
  </p:cSld>
  <p:clrMapOvr>
    <a:masterClrMapping/>
  </p:clrMapOvr>
  <mc:AlternateContent xmlns:mc="http://schemas.openxmlformats.org/markup-compatibility/2006" xmlns:p14="http://schemas.microsoft.com/office/powerpoint/2010/main">
    <mc:Choice Requires="p14">
      <p:transition spd="slow" p14:dur="2000" advTm="93254"/>
    </mc:Choice>
    <mc:Fallback xmlns="">
      <p:transition spd="slow" advTm="93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2E39E1-FDB7-475F-84B7-51C64C47D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16" y="1849070"/>
            <a:ext cx="8665768" cy="3517408"/>
          </a:xfrm>
          <a:prstGeom prst="rect">
            <a:avLst/>
          </a:prstGeom>
        </p:spPr>
      </p:pic>
      <p:pic>
        <p:nvPicPr>
          <p:cNvPr id="2" name="Audio 1">
            <a:hlinkClick r:id="" action="ppaction://media"/>
            <a:extLst>
              <a:ext uri="{FF2B5EF4-FFF2-40B4-BE49-F238E27FC236}">
                <a16:creationId xmlns:a16="http://schemas.microsoft.com/office/drawing/2014/main" id="{67138649-7D03-4772-9DC3-3848B7D08E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0951051"/>
      </p:ext>
    </p:extLst>
  </p:cSld>
  <p:clrMapOvr>
    <a:masterClrMapping/>
  </p:clrMapOvr>
  <mc:AlternateContent xmlns:mc="http://schemas.openxmlformats.org/markup-compatibility/2006" xmlns:p14="http://schemas.microsoft.com/office/powerpoint/2010/main">
    <mc:Choice Requires="p14">
      <p:transition spd="slow" p14:dur="2000" advTm="24737"/>
    </mc:Choice>
    <mc:Fallback xmlns="">
      <p:transition spd="slow" advTm="24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257FA-3489-4B1F-BA2F-11FC2A883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238" y="1304143"/>
            <a:ext cx="5392006" cy="5373973"/>
          </a:xfrm>
          <a:prstGeom prst="rect">
            <a:avLst/>
          </a:prstGeom>
        </p:spPr>
      </p:pic>
      <p:pic>
        <p:nvPicPr>
          <p:cNvPr id="5" name="Audio 4">
            <a:hlinkClick r:id="" action="ppaction://media"/>
            <a:extLst>
              <a:ext uri="{FF2B5EF4-FFF2-40B4-BE49-F238E27FC236}">
                <a16:creationId xmlns:a16="http://schemas.microsoft.com/office/drawing/2014/main" id="{3B77E14F-01F6-4258-BBBF-40BEC5A04E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3149431"/>
      </p:ext>
    </p:extLst>
  </p:cSld>
  <p:clrMapOvr>
    <a:masterClrMapping/>
  </p:clrMapOvr>
  <mc:AlternateContent xmlns:mc="http://schemas.openxmlformats.org/markup-compatibility/2006" xmlns:p14="http://schemas.microsoft.com/office/powerpoint/2010/main">
    <mc:Choice Requires="p14">
      <p:transition spd="slow" p14:dur="2000" advTm="33590"/>
    </mc:Choice>
    <mc:Fallback xmlns="">
      <p:transition spd="slow" advTm="3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6441" y="1431803"/>
            <a:ext cx="6799661" cy="2246769"/>
          </a:xfrm>
          <a:prstGeom prst="rect">
            <a:avLst/>
          </a:prstGeom>
          <a:noFill/>
        </p:spPr>
        <p:txBody>
          <a:bodyPr wrap="square" rtlCol="0">
            <a:spAutoFit/>
          </a:bodyPr>
          <a:lstStyle/>
          <a:p>
            <a:pPr algn="ctr"/>
            <a:r>
              <a:rPr lang="en-US" sz="3200"/>
              <a:t>CASE STUDY</a:t>
            </a:r>
          </a:p>
          <a:p>
            <a:endParaRPr lang="en-US"/>
          </a:p>
          <a:p>
            <a:endParaRPr lang="en-US"/>
          </a:p>
          <a:p>
            <a:endParaRPr lang="en-US"/>
          </a:p>
          <a:p>
            <a:endParaRPr lang="en-US"/>
          </a:p>
          <a:p>
            <a:endParaRPr lang="en-US"/>
          </a:p>
          <a:p>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751" y="2258501"/>
            <a:ext cx="2987040" cy="3982720"/>
          </a:xfrm>
          <a:prstGeom prst="rect">
            <a:avLst/>
          </a:prstGeom>
        </p:spPr>
      </p:pic>
      <p:pic>
        <p:nvPicPr>
          <p:cNvPr id="4" name="Audio 3">
            <a:hlinkClick r:id="" action="ppaction://media"/>
            <a:extLst>
              <a:ext uri="{FF2B5EF4-FFF2-40B4-BE49-F238E27FC236}">
                <a16:creationId xmlns:a16="http://schemas.microsoft.com/office/drawing/2014/main" id="{71FCB021-FAAA-4BD6-9683-17CC17AEA3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1177840"/>
      </p:ext>
    </p:extLst>
  </p:cSld>
  <p:clrMapOvr>
    <a:masterClrMapping/>
  </p:clrMapOvr>
  <mc:AlternateContent xmlns:mc="http://schemas.openxmlformats.org/markup-compatibility/2006" xmlns:p14="http://schemas.microsoft.com/office/powerpoint/2010/main">
    <mc:Choice Requires="p14">
      <p:transition spd="slow" p14:dur="2000" advTm="78525"/>
    </mc:Choice>
    <mc:Fallback xmlns="">
      <p:transition spd="slow" advTm="78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75530"/>
            <a:ext cx="9144000" cy="4171309"/>
          </a:xfrm>
          <a:prstGeom prst="rect">
            <a:avLst/>
          </a:prstGeom>
        </p:spPr>
      </p:pic>
      <p:sp>
        <p:nvSpPr>
          <p:cNvPr id="3" name="TextBox 2"/>
          <p:cNvSpPr txBox="1"/>
          <p:nvPr/>
        </p:nvSpPr>
        <p:spPr>
          <a:xfrm>
            <a:off x="2123090" y="1324303"/>
            <a:ext cx="4582510" cy="369332"/>
          </a:xfrm>
          <a:prstGeom prst="rect">
            <a:avLst/>
          </a:prstGeom>
          <a:noFill/>
        </p:spPr>
        <p:txBody>
          <a:bodyPr wrap="square" rtlCol="0">
            <a:spAutoFit/>
          </a:bodyPr>
          <a:lstStyle/>
          <a:p>
            <a:pPr algn="ctr"/>
            <a:r>
              <a:rPr lang="en-US"/>
              <a:t>This is an actual patient.</a:t>
            </a:r>
          </a:p>
        </p:txBody>
      </p:sp>
      <p:pic>
        <p:nvPicPr>
          <p:cNvPr id="4" name="Audio 3">
            <a:hlinkClick r:id="" action="ppaction://media"/>
            <a:extLst>
              <a:ext uri="{FF2B5EF4-FFF2-40B4-BE49-F238E27FC236}">
                <a16:creationId xmlns:a16="http://schemas.microsoft.com/office/drawing/2014/main" id="{7D6B925A-DF6A-474B-87CE-388DB4FC30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4108954"/>
      </p:ext>
    </p:extLst>
  </p:cSld>
  <p:clrMapOvr>
    <a:masterClrMapping/>
  </p:clrMapOvr>
  <mc:AlternateContent xmlns:mc="http://schemas.openxmlformats.org/markup-compatibility/2006" xmlns:p14="http://schemas.microsoft.com/office/powerpoint/2010/main">
    <mc:Choice Requires="p14">
      <p:transition spd="slow" p14:dur="2000" advTm="59170"/>
    </mc:Choice>
    <mc:Fallback xmlns="">
      <p:transition spd="slow" advTm="5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3239" y="1530680"/>
            <a:ext cx="9040761" cy="5009605"/>
          </a:xfrm>
          <a:prstGeom prst="rect">
            <a:avLst/>
          </a:prstGeom>
        </p:spPr>
      </p:pic>
      <p:pic>
        <p:nvPicPr>
          <p:cNvPr id="3" name="Audio 2">
            <a:hlinkClick r:id="" action="ppaction://media"/>
            <a:extLst>
              <a:ext uri="{FF2B5EF4-FFF2-40B4-BE49-F238E27FC236}">
                <a16:creationId xmlns:a16="http://schemas.microsoft.com/office/drawing/2014/main" id="{8CFCE210-82CE-4F47-81A0-A78AA85A3F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3911147"/>
      </p:ext>
    </p:extLst>
  </p:cSld>
  <p:clrMapOvr>
    <a:masterClrMapping/>
  </p:clrMapOvr>
  <mc:AlternateContent xmlns:mc="http://schemas.openxmlformats.org/markup-compatibility/2006" xmlns:p14="http://schemas.microsoft.com/office/powerpoint/2010/main">
    <mc:Choice Requires="p14">
      <p:transition spd="slow" p14:dur="2000" advTm="33131"/>
    </mc:Choice>
    <mc:Fallback xmlns="">
      <p:transition spd="slow" advTm="3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43000" y="1600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u="sng"/>
              <a:t>Penalties for non-reporting or unlawful use of PMP data</a:t>
            </a:r>
          </a:p>
        </p:txBody>
      </p:sp>
      <p:sp>
        <p:nvSpPr>
          <p:cNvPr id="3" name="TextBox 2"/>
          <p:cNvSpPr txBox="1">
            <a:spLocks noChangeArrowheads="1"/>
          </p:cNvSpPr>
          <p:nvPr/>
        </p:nvSpPr>
        <p:spPr bwMode="auto">
          <a:xfrm>
            <a:off x="685800" y="2209800"/>
            <a:ext cx="7391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Section 44‑53‑1680.(A)  A dispenser who knowingly </a:t>
            </a:r>
            <a:r>
              <a:rPr lang="en-US" altLang="en-US">
                <a:solidFill>
                  <a:srgbClr val="FF0000"/>
                </a:solidFill>
              </a:rPr>
              <a:t>fails to submit </a:t>
            </a:r>
            <a:r>
              <a:rPr lang="en-US" altLang="en-US"/>
              <a:t>prescription monitoring information to drug control as required by this article, or who knowingly submits incorrect prescription information, is guilty of a misdemeanor, and upon conviction, must be </a:t>
            </a:r>
            <a:r>
              <a:rPr lang="en-US" altLang="en-US">
                <a:solidFill>
                  <a:srgbClr val="FF0000"/>
                </a:solidFill>
              </a:rPr>
              <a:t>fined</a:t>
            </a:r>
            <a:r>
              <a:rPr lang="en-US" altLang="en-US"/>
              <a:t> not more than </a:t>
            </a:r>
            <a:r>
              <a:rPr lang="en-US" altLang="en-US">
                <a:solidFill>
                  <a:srgbClr val="FF0000"/>
                </a:solidFill>
              </a:rPr>
              <a:t>two thousand dollars </a:t>
            </a:r>
            <a:r>
              <a:rPr lang="en-US" altLang="en-US"/>
              <a:t>or </a:t>
            </a:r>
            <a:r>
              <a:rPr lang="en-US" altLang="en-US">
                <a:solidFill>
                  <a:srgbClr val="FF0000"/>
                </a:solidFill>
              </a:rPr>
              <a:t>imprisoned not more than two years</a:t>
            </a:r>
            <a:r>
              <a:rPr lang="en-US" altLang="en-US"/>
              <a:t>, or both.</a:t>
            </a:r>
          </a:p>
        </p:txBody>
      </p:sp>
      <p:sp>
        <p:nvSpPr>
          <p:cNvPr id="4" name="TextBox 3"/>
          <p:cNvSpPr txBox="1">
            <a:spLocks noChangeArrowheads="1"/>
          </p:cNvSpPr>
          <p:nvPr/>
        </p:nvSpPr>
        <p:spPr bwMode="auto">
          <a:xfrm>
            <a:off x="685800" y="4191000"/>
            <a:ext cx="7391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  A person or persons authorized to have prescription monitoring information pursuant to this article who knowingly </a:t>
            </a:r>
            <a:r>
              <a:rPr lang="en-US" altLang="en-US">
                <a:solidFill>
                  <a:srgbClr val="FF0000"/>
                </a:solidFill>
              </a:rPr>
              <a:t>discloses this information in violation of this article </a:t>
            </a:r>
            <a:r>
              <a:rPr lang="en-US" altLang="en-US"/>
              <a:t>is guilty of a felony and, upon conviction, must be fined not more than </a:t>
            </a:r>
            <a:r>
              <a:rPr lang="en-US" altLang="en-US">
                <a:solidFill>
                  <a:srgbClr val="FF0000"/>
                </a:solidFill>
              </a:rPr>
              <a:t>ten thousand dollars or imprisoned not more than ten years</a:t>
            </a:r>
            <a:r>
              <a:rPr lang="en-US" altLang="en-US"/>
              <a:t>, or both.</a:t>
            </a:r>
          </a:p>
        </p:txBody>
      </p:sp>
      <p:pic>
        <p:nvPicPr>
          <p:cNvPr id="5" name="Audio 4">
            <a:hlinkClick r:id="" action="ppaction://media"/>
            <a:extLst>
              <a:ext uri="{FF2B5EF4-FFF2-40B4-BE49-F238E27FC236}">
                <a16:creationId xmlns:a16="http://schemas.microsoft.com/office/drawing/2014/main" id="{E70D19AD-D83E-4D97-93AE-E4D0FB6710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8035773"/>
      </p:ext>
    </p:extLst>
  </p:cSld>
  <p:clrMapOvr>
    <a:masterClrMapping/>
  </p:clrMapOvr>
  <mc:AlternateContent xmlns:mc="http://schemas.openxmlformats.org/markup-compatibility/2006" xmlns:p14="http://schemas.microsoft.com/office/powerpoint/2010/main">
    <mc:Choice Requires="p14">
      <p:transition spd="slow" p14:dur="2000" advTm="107866"/>
    </mc:Choice>
    <mc:Fallback xmlns="">
      <p:transition spd="slow" advTm="10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F3E51-4B8B-40A3-B380-E2CF5D716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867" y="1349114"/>
            <a:ext cx="6064795" cy="5396459"/>
          </a:xfrm>
          <a:prstGeom prst="rect">
            <a:avLst/>
          </a:prstGeom>
        </p:spPr>
      </p:pic>
      <p:pic>
        <p:nvPicPr>
          <p:cNvPr id="2" name="Audio 1">
            <a:hlinkClick r:id="" action="ppaction://media"/>
            <a:extLst>
              <a:ext uri="{FF2B5EF4-FFF2-40B4-BE49-F238E27FC236}">
                <a16:creationId xmlns:a16="http://schemas.microsoft.com/office/drawing/2014/main" id="{FAD73B2A-214D-4557-AF93-00BE777CC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4077231"/>
      </p:ext>
    </p:extLst>
  </p:cSld>
  <p:clrMapOvr>
    <a:masterClrMapping/>
  </p:clrMapOvr>
  <mc:AlternateContent xmlns:mc="http://schemas.openxmlformats.org/markup-compatibility/2006" xmlns:p14="http://schemas.microsoft.com/office/powerpoint/2010/main">
    <mc:Choice Requires="p14">
      <p:transition spd="slow" p14:dur="2000" advTm="109144"/>
    </mc:Choice>
    <mc:Fallback xmlns="">
      <p:transition spd="slow" advTm="10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4903" y="1666568"/>
            <a:ext cx="7374194" cy="369332"/>
          </a:xfrm>
          <a:prstGeom prst="rect">
            <a:avLst/>
          </a:prstGeom>
          <a:noFill/>
        </p:spPr>
        <p:txBody>
          <a:bodyPr wrap="square" rtlCol="0">
            <a:spAutoFit/>
          </a:bodyPr>
          <a:lstStyle/>
          <a:p>
            <a:r>
              <a:rPr lang="en-US"/>
              <a:t>Section </a:t>
            </a:r>
            <a:r>
              <a:rPr lang="en-US">
                <a:hlinkClick r:id="rId4"/>
              </a:rPr>
              <a:t>44-53-360</a:t>
            </a:r>
            <a:r>
              <a:rPr lang="en-US"/>
              <a:t> of the 1976 Code:</a:t>
            </a:r>
          </a:p>
        </p:txBody>
      </p:sp>
      <p:sp>
        <p:nvSpPr>
          <p:cNvPr id="3" name="TextBox 2"/>
          <p:cNvSpPr txBox="1"/>
          <p:nvPr/>
        </p:nvSpPr>
        <p:spPr>
          <a:xfrm>
            <a:off x="693174" y="2374490"/>
            <a:ext cx="7978878" cy="3416320"/>
          </a:xfrm>
          <a:prstGeom prst="rect">
            <a:avLst/>
          </a:prstGeom>
          <a:noFill/>
        </p:spPr>
        <p:txBody>
          <a:bodyPr wrap="square" rtlCol="0">
            <a:spAutoFit/>
          </a:bodyPr>
          <a:lstStyle/>
          <a:p>
            <a:r>
              <a:rPr lang="en-US"/>
              <a:t>(1)    A written prescription for any Schedule II, III, IV, and V controlled substance must be written on </a:t>
            </a:r>
            <a:r>
              <a:rPr lang="en-US" b="1"/>
              <a:t>tamper-resistant prescription pads </a:t>
            </a:r>
            <a:r>
              <a:rPr lang="en-US"/>
              <a:t>which contain one or more industry-recognized features designed to prevent all of the following:</a:t>
            </a:r>
          </a:p>
          <a:p>
            <a:r>
              <a:rPr lang="en-US"/>
              <a:t>(A)    unauthorized copying of a completed or blank prescription form;</a:t>
            </a:r>
          </a:p>
          <a:p>
            <a:r>
              <a:rPr lang="en-US"/>
              <a:t>(B)    erasure or modification of information written on the prescription by the prescriber; and</a:t>
            </a:r>
          </a:p>
          <a:p>
            <a:r>
              <a:rPr lang="en-US"/>
              <a:t>(C)    use of counterfeit prescription forms.</a:t>
            </a:r>
          </a:p>
          <a:p>
            <a:endParaRPr lang="en-US"/>
          </a:p>
          <a:p>
            <a:r>
              <a:rPr lang="en-US"/>
              <a:t>(2)    Prescription orders transmitted by facsimile, orally, or electronically are exempt from the tamper-resistant prescription pad requirements of this section.</a:t>
            </a:r>
          </a:p>
        </p:txBody>
      </p:sp>
      <p:pic>
        <p:nvPicPr>
          <p:cNvPr id="4" name="Audio 3">
            <a:hlinkClick r:id="" action="ppaction://media"/>
            <a:extLst>
              <a:ext uri="{FF2B5EF4-FFF2-40B4-BE49-F238E27FC236}">
                <a16:creationId xmlns:a16="http://schemas.microsoft.com/office/drawing/2014/main" id="{B2F379A3-9E80-42DA-96C6-EF68F24A7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7097726"/>
      </p:ext>
    </p:extLst>
  </p:cSld>
  <p:clrMapOvr>
    <a:masterClrMapping/>
  </p:clrMapOvr>
  <mc:AlternateContent xmlns:mc="http://schemas.openxmlformats.org/markup-compatibility/2006" xmlns:p14="http://schemas.microsoft.com/office/powerpoint/2010/main">
    <mc:Choice Requires="p14">
      <p:transition spd="slow" p14:dur="2000" advTm="27696"/>
    </mc:Choice>
    <mc:Fallback xmlns="">
      <p:transition spd="slow" advTm="2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8407" y="1348348"/>
            <a:ext cx="2036135" cy="523220"/>
          </a:xfrm>
          <a:prstGeom prst="rect">
            <a:avLst/>
          </a:prstGeom>
        </p:spPr>
        <p:txBody>
          <a:bodyPr wrap="none">
            <a:spAutoFit/>
          </a:bodyPr>
          <a:lstStyle/>
          <a:p>
            <a:r>
              <a:rPr lang="en-US" altLang="en-US" sz="2800"/>
              <a:t>Questions?</a:t>
            </a:r>
            <a:endParaRPr lang="en-US" sz="280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944" y="2137039"/>
            <a:ext cx="3279059" cy="4372078"/>
          </a:xfrm>
          <a:prstGeom prst="rect">
            <a:avLst/>
          </a:prstGeom>
        </p:spPr>
      </p:pic>
      <p:pic>
        <p:nvPicPr>
          <p:cNvPr id="4" name="Audio 3">
            <a:hlinkClick r:id="" action="ppaction://media"/>
            <a:extLst>
              <a:ext uri="{FF2B5EF4-FFF2-40B4-BE49-F238E27FC236}">
                <a16:creationId xmlns:a16="http://schemas.microsoft.com/office/drawing/2014/main" id="{0CF58672-76FA-4863-90AE-02E86E0FFC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2286358"/>
      </p:ext>
    </p:extLst>
  </p:cSld>
  <p:clrMapOvr>
    <a:masterClrMapping/>
  </p:clrMapOvr>
  <mc:AlternateContent xmlns:mc="http://schemas.openxmlformats.org/markup-compatibility/2006" xmlns:p14="http://schemas.microsoft.com/office/powerpoint/2010/main">
    <mc:Choice Requires="p14">
      <p:transition spd="slow" p14:dur="2000" advTm="29007"/>
    </mc:Choice>
    <mc:Fallback xmlns="">
      <p:transition spd="slow" advTm="2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743" y="1230086"/>
            <a:ext cx="9144000" cy="4832092"/>
          </a:xfrm>
          <a:prstGeom prst="rect">
            <a:avLst/>
          </a:prstGeom>
          <a:noFill/>
        </p:spPr>
        <p:txBody>
          <a:bodyPr wrap="square" rtlCol="0">
            <a:spAutoFit/>
          </a:bodyPr>
          <a:lstStyle/>
          <a:p>
            <a:pPr algn="ctr"/>
            <a:r>
              <a:rPr lang="en-US" altLang="en-US" sz="2800" b="1" u="sng"/>
              <a:t>Contact Us</a:t>
            </a:r>
          </a:p>
          <a:p>
            <a:pPr algn="ctr"/>
            <a:endParaRPr lang="en-US" altLang="en-US" sz="2800"/>
          </a:p>
          <a:p>
            <a:pPr algn="ctr"/>
            <a:r>
              <a:rPr lang="en-US" altLang="en-US" sz="2800"/>
              <a:t>Christie Frick, </a:t>
            </a:r>
            <a:r>
              <a:rPr lang="en-US" altLang="en-US" sz="2800" err="1"/>
              <a:t>RPh</a:t>
            </a:r>
            <a:r>
              <a:rPr lang="en-US" altLang="en-US" sz="2800"/>
              <a:t>, PMP Director</a:t>
            </a:r>
          </a:p>
          <a:p>
            <a:pPr algn="ctr"/>
            <a:endParaRPr lang="en-US" altLang="en-US" sz="2800"/>
          </a:p>
          <a:p>
            <a:pPr algn="ctr"/>
            <a:r>
              <a:rPr lang="en-US" altLang="en-US" sz="2800"/>
              <a:t>Tracie </a:t>
            </a:r>
            <a:r>
              <a:rPr lang="en-US" altLang="en-US" sz="2800" err="1"/>
              <a:t>Paschall</a:t>
            </a:r>
            <a:r>
              <a:rPr lang="en-US" altLang="en-US" sz="2800"/>
              <a:t>, </a:t>
            </a:r>
            <a:r>
              <a:rPr lang="en-US" altLang="en-US" sz="2800" err="1"/>
              <a:t>CPhT</a:t>
            </a:r>
            <a:r>
              <a:rPr lang="en-US" altLang="en-US" sz="2800"/>
              <a:t>, Program Coordinator</a:t>
            </a:r>
          </a:p>
          <a:p>
            <a:pPr algn="ctr"/>
            <a:endParaRPr lang="en-US" altLang="en-US" sz="2800"/>
          </a:p>
          <a:p>
            <a:pPr algn="ctr"/>
            <a:r>
              <a:rPr lang="en-US" altLang="en-US" sz="2800"/>
              <a:t>803-896-0688</a:t>
            </a:r>
          </a:p>
          <a:p>
            <a:pPr algn="ctr"/>
            <a:endParaRPr lang="en-US" altLang="en-US" sz="2800"/>
          </a:p>
          <a:p>
            <a:pPr algn="ctr"/>
            <a:r>
              <a:rPr lang="en-US" altLang="en-US" sz="2800">
                <a:hlinkClick r:id="rId4"/>
              </a:rPr>
              <a:t>scripts@dhec.sc.gov</a:t>
            </a:r>
            <a:endParaRPr lang="en-US" altLang="en-US" sz="2800"/>
          </a:p>
          <a:p>
            <a:pPr algn="ctr"/>
            <a:endParaRPr lang="en-US" altLang="en-US" sz="2800"/>
          </a:p>
          <a:p>
            <a:pPr algn="ctr"/>
            <a:r>
              <a:rPr lang="en-US" altLang="en-US" sz="2800">
                <a:solidFill>
                  <a:srgbClr val="00B050"/>
                </a:solidFill>
              </a:rPr>
              <a:t>www.dhec.sc.gov/scripts</a:t>
            </a:r>
          </a:p>
        </p:txBody>
      </p:sp>
      <p:pic>
        <p:nvPicPr>
          <p:cNvPr id="2" name="Audio 1">
            <a:hlinkClick r:id="" action="ppaction://media"/>
            <a:extLst>
              <a:ext uri="{FF2B5EF4-FFF2-40B4-BE49-F238E27FC236}">
                <a16:creationId xmlns:a16="http://schemas.microsoft.com/office/drawing/2014/main" id="{FDB345ED-19B4-4037-960E-3D488407A9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3409929"/>
      </p:ext>
    </p:extLst>
  </p:cSld>
  <p:clrMapOvr>
    <a:masterClrMapping/>
  </p:clrMapOvr>
  <mc:AlternateContent xmlns:mc="http://schemas.openxmlformats.org/markup-compatibility/2006" xmlns:p14="http://schemas.microsoft.com/office/powerpoint/2010/main">
    <mc:Choice Requires="p14">
      <p:transition spd="slow" p14:dur="2000" advTm="71204"/>
    </mc:Choice>
    <mc:Fallback xmlns="">
      <p:transition spd="slow" advTm="7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050026"/>
            <a:ext cx="7167716" cy="3139321"/>
          </a:xfrm>
          <a:prstGeom prst="rect">
            <a:avLst/>
          </a:prstGeom>
          <a:noFill/>
        </p:spPr>
        <p:txBody>
          <a:bodyPr wrap="square" rtlCol="0">
            <a:spAutoFit/>
          </a:bodyPr>
          <a:lstStyle/>
          <a:p>
            <a:r>
              <a:rPr lang="en-US"/>
              <a:t>Section </a:t>
            </a:r>
            <a:r>
              <a:rPr lang="en-US">
                <a:hlinkClick r:id="rId4"/>
              </a:rPr>
              <a:t>44-53-360</a:t>
            </a:r>
            <a:r>
              <a:rPr lang="en-US"/>
              <a:t> of the 1976 Code is amended:</a:t>
            </a:r>
          </a:p>
          <a:p>
            <a:endParaRPr lang="en-US"/>
          </a:p>
          <a:p>
            <a:r>
              <a:rPr lang="en-US"/>
              <a:t>(1)    </a:t>
            </a:r>
            <a:r>
              <a:rPr lang="en-US" b="1"/>
              <a:t>Initial opioid prescriptions </a:t>
            </a:r>
            <a:r>
              <a:rPr lang="en-US"/>
              <a:t>for acute pain management or postoperative pain management must not exceed </a:t>
            </a:r>
            <a:r>
              <a:rPr lang="en-US" b="1"/>
              <a:t>a seven-day supply</a:t>
            </a:r>
            <a:r>
              <a:rPr lang="en-US"/>
              <a:t>, except when clinically indicated for cancer pain, chronic pain, hospice care, palliative care, major trauma, major surgery, treatment of sickle cell disease, treatment of neonatal abstinence syndrome, or medication-assisted treatment for substance use disorder. Upon any subsequent consultation for the same pain, the practitioner may issue any appropriate renewal, refill, or new opioid prescription.</a:t>
            </a:r>
          </a:p>
        </p:txBody>
      </p:sp>
      <p:pic>
        <p:nvPicPr>
          <p:cNvPr id="5" name="Audio 4">
            <a:hlinkClick r:id="" action="ppaction://media"/>
            <a:extLst>
              <a:ext uri="{FF2B5EF4-FFF2-40B4-BE49-F238E27FC236}">
                <a16:creationId xmlns:a16="http://schemas.microsoft.com/office/drawing/2014/main" id="{29A0A06F-F864-46A0-A701-336D88A69D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7607522"/>
      </p:ext>
    </p:extLst>
  </p:cSld>
  <p:clrMapOvr>
    <a:masterClrMapping/>
  </p:clrMapOvr>
  <mc:AlternateContent xmlns:mc="http://schemas.openxmlformats.org/markup-compatibility/2006" xmlns:p14="http://schemas.microsoft.com/office/powerpoint/2010/main">
    <mc:Choice Requires="p14">
      <p:transition spd="slow" p14:dur="2000" advTm="27110"/>
    </mc:Choice>
    <mc:Fallback xmlns="">
      <p:transition spd="slow" advTm="2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600200"/>
            <a:ext cx="71167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b="1" u="sng">
                <a:latin typeface="Arial" panose="020B0604020202020204" pitchFamily="34" charset="0"/>
              </a:rPr>
              <a:t>Valid controlled substance prescriptions</a:t>
            </a:r>
          </a:p>
        </p:txBody>
      </p:sp>
      <p:sp>
        <p:nvSpPr>
          <p:cNvPr id="3" name="TextBox 2"/>
          <p:cNvSpPr txBox="1">
            <a:spLocks noChangeArrowheads="1"/>
          </p:cNvSpPr>
          <p:nvPr/>
        </p:nvSpPr>
        <p:spPr bwMode="auto">
          <a:xfrm>
            <a:off x="381000" y="2667000"/>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 typeface="Wingdings" panose="05000000000000000000" pitchFamily="2" charset="2"/>
              <a:buNone/>
            </a:pPr>
            <a:r>
              <a:rPr lang="en-US" altLang="en-US">
                <a:latin typeface="Arial" panose="020B0604020202020204" pitchFamily="34" charset="0"/>
              </a:rPr>
              <a:t>SC 44-53-360</a:t>
            </a:r>
            <a:r>
              <a:rPr lang="en-US" altLang="en-US" i="1">
                <a:latin typeface="Arial" panose="020B0604020202020204" pitchFamily="34" charset="0"/>
              </a:rPr>
              <a:t>.  Prescriptions</a:t>
            </a:r>
          </a:p>
          <a:p>
            <a:pPr eaLnBrk="1" hangingPunct="1">
              <a:spcBef>
                <a:spcPct val="0"/>
              </a:spcBef>
              <a:buFont typeface="Wingdings" panose="05000000000000000000" pitchFamily="2" charset="2"/>
              <a:buNone/>
            </a:pPr>
            <a:endParaRPr lang="en-US" altLang="en-US" i="1">
              <a:latin typeface="Arial" panose="020B0604020202020204" pitchFamily="34" charset="0"/>
            </a:endParaRPr>
          </a:p>
          <a:p>
            <a:pPr eaLnBrk="1" hangingPunct="1">
              <a:spcBef>
                <a:spcPct val="0"/>
              </a:spcBef>
              <a:buFont typeface="Wingdings" panose="05000000000000000000" pitchFamily="2" charset="2"/>
              <a:buNone/>
            </a:pPr>
            <a:r>
              <a:rPr lang="en-US" altLang="en-US">
                <a:latin typeface="Arial" panose="020B0604020202020204" pitchFamily="34" charset="0"/>
              </a:rPr>
              <a:t>(c) No controlled substances included in any schedule may be distributed or dispensed for other than a medical purpose. … No practitioner may dispense a controlled substance outside of a bona fide practitioner-patient relationship</a:t>
            </a:r>
            <a:r>
              <a:rPr lang="en-US" altLang="en-US" sz="1800">
                <a:latin typeface="Arial" panose="020B0604020202020204" pitchFamily="34" charset="0"/>
              </a:rPr>
              <a:t>.</a:t>
            </a:r>
          </a:p>
        </p:txBody>
      </p:sp>
      <p:pic>
        <p:nvPicPr>
          <p:cNvPr id="4" name="Audio 3">
            <a:hlinkClick r:id="" action="ppaction://media"/>
            <a:extLst>
              <a:ext uri="{FF2B5EF4-FFF2-40B4-BE49-F238E27FC236}">
                <a16:creationId xmlns:a16="http://schemas.microsoft.com/office/drawing/2014/main" id="{A6F14128-C7E8-4F02-B665-0DA6A0CCB1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1731873"/>
      </p:ext>
    </p:extLst>
  </p:cSld>
  <p:clrMapOvr>
    <a:masterClrMapping/>
  </p:clrMapOvr>
  <mc:AlternateContent xmlns:mc="http://schemas.openxmlformats.org/markup-compatibility/2006" xmlns:p14="http://schemas.microsoft.com/office/powerpoint/2010/main">
    <mc:Choice Requires="p14">
      <p:transition spd="slow" p14:dur="2000" advTm="33847"/>
    </mc:Choice>
    <mc:Fallback xmlns="">
      <p:transition spd="slow" advTm="3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5D410-FE0B-4A1D-A1CD-B9B88946DC74}"/>
              </a:ext>
            </a:extLst>
          </p:cNvPr>
          <p:cNvSpPr/>
          <p:nvPr/>
        </p:nvSpPr>
        <p:spPr>
          <a:xfrm>
            <a:off x="2200275" y="2326065"/>
            <a:ext cx="4572000" cy="3139321"/>
          </a:xfrm>
          <a:prstGeom prst="rect">
            <a:avLst/>
          </a:prstGeom>
        </p:spPr>
        <p:txBody>
          <a:bodyPr>
            <a:spAutoFit/>
          </a:bodyPr>
          <a:lstStyle/>
          <a:p>
            <a:r>
              <a:rPr lang="en-US" i="1">
                <a:latin typeface="inherit"/>
              </a:rPr>
              <a:t>According to the SC Controlled Substance Regulation 61-4 section 506:</a:t>
            </a:r>
            <a:endParaRPr lang="en-US">
              <a:latin typeface="Calibri" panose="020F0502020204030204" pitchFamily="34" charset="0"/>
            </a:endParaRPr>
          </a:p>
          <a:p>
            <a:br>
              <a:rPr lang="en-US" i="1">
                <a:latin typeface="Calibri" panose="020F0502020204030204" pitchFamily="34" charset="0"/>
              </a:rPr>
            </a:br>
            <a:endParaRPr lang="en-US">
              <a:latin typeface="Calibri" panose="020F0502020204030204" pitchFamily="34" charset="0"/>
            </a:endParaRPr>
          </a:p>
          <a:p>
            <a:r>
              <a:rPr lang="en-US" b="1" i="1">
                <a:latin typeface="Calibri" panose="020F0502020204030204" pitchFamily="34" charset="0"/>
              </a:rPr>
              <a:t>The act of dispensing controlled substances shall be performed by the registrant, and shall not be delegated to any person other than a pharmacist acting in the regular course of professional activity</a:t>
            </a:r>
            <a:r>
              <a:rPr lang="en-US" i="1">
                <a:latin typeface="Calibri" panose="020F0502020204030204" pitchFamily="34" charset="0"/>
              </a:rPr>
              <a:t>. </a:t>
            </a:r>
            <a:endParaRPr lang="en-US">
              <a:latin typeface="Calibri" panose="020F0502020204030204" pitchFamily="34" charset="0"/>
            </a:endParaRPr>
          </a:p>
          <a:p>
            <a:br>
              <a:rPr lang="en-US"/>
            </a:br>
            <a:endParaRPr lang="en-US"/>
          </a:p>
        </p:txBody>
      </p:sp>
      <p:sp>
        <p:nvSpPr>
          <p:cNvPr id="3" name="TextBox 2">
            <a:extLst>
              <a:ext uri="{FF2B5EF4-FFF2-40B4-BE49-F238E27FC236}">
                <a16:creationId xmlns:a16="http://schemas.microsoft.com/office/drawing/2014/main" id="{38C9620E-B3A5-46F5-BCB6-2154457093C2}"/>
              </a:ext>
            </a:extLst>
          </p:cNvPr>
          <p:cNvSpPr txBox="1"/>
          <p:nvPr/>
        </p:nvSpPr>
        <p:spPr>
          <a:xfrm>
            <a:off x="1781175" y="1285875"/>
            <a:ext cx="5172075" cy="461665"/>
          </a:xfrm>
          <a:prstGeom prst="rect">
            <a:avLst/>
          </a:prstGeom>
          <a:noFill/>
        </p:spPr>
        <p:txBody>
          <a:bodyPr wrap="square" rtlCol="0">
            <a:spAutoFit/>
          </a:bodyPr>
          <a:lstStyle/>
          <a:p>
            <a:pPr algn="ctr"/>
            <a:r>
              <a:rPr lang="en-US" sz="2400" b="1" u="sng"/>
              <a:t>Dispensing by Practitioner</a:t>
            </a:r>
          </a:p>
        </p:txBody>
      </p:sp>
      <p:pic>
        <p:nvPicPr>
          <p:cNvPr id="4" name="Audio 3">
            <a:hlinkClick r:id="" action="ppaction://media"/>
            <a:extLst>
              <a:ext uri="{FF2B5EF4-FFF2-40B4-BE49-F238E27FC236}">
                <a16:creationId xmlns:a16="http://schemas.microsoft.com/office/drawing/2014/main" id="{70975D73-6B90-44BF-AB71-7B455CADD9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3316526"/>
      </p:ext>
    </p:extLst>
  </p:cSld>
  <p:clrMapOvr>
    <a:masterClrMapping/>
  </p:clrMapOvr>
  <mc:AlternateContent xmlns:mc="http://schemas.openxmlformats.org/markup-compatibility/2006" xmlns:p14="http://schemas.microsoft.com/office/powerpoint/2010/main">
    <mc:Choice Requires="p14">
      <p:transition spd="slow" p14:dur="2000" advTm="36637"/>
    </mc:Choice>
    <mc:Fallback xmlns="">
      <p:transition spd="slow" advTm="3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219200" y="1295400"/>
            <a:ext cx="617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Bureau of Drug Control Record keeping requirements</a:t>
            </a:r>
          </a:p>
        </p:txBody>
      </p:sp>
      <p:sp>
        <p:nvSpPr>
          <p:cNvPr id="3" name="TextBox 2"/>
          <p:cNvSpPr txBox="1">
            <a:spLocks noChangeArrowheads="1"/>
          </p:cNvSpPr>
          <p:nvPr/>
        </p:nvSpPr>
        <p:spPr bwMode="auto">
          <a:xfrm>
            <a:off x="838200" y="1905000"/>
            <a:ext cx="77724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01738" eaLnBrk="0" hangingPunct="0">
              <a:lnSpc>
                <a:spcPct val="150000"/>
              </a:lnSpc>
              <a:buClr>
                <a:srgbClr val="376092"/>
              </a:buClr>
              <a:buFont typeface="Wingdings" panose="05000000000000000000" pitchFamily="2" charset="2"/>
              <a:buChar char="§"/>
              <a:tabLst>
                <a:tab pos="687388" algn="l"/>
                <a:tab pos="914400" algn="l"/>
                <a:tab pos="1141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pPr>
            <a:r>
              <a:rPr lang="en-US" altLang="en-US" sz="1800">
                <a:latin typeface="Arial" panose="020B0604020202020204" pitchFamily="34" charset="0"/>
              </a:rPr>
              <a:t>Annual Inventory of </a:t>
            </a:r>
            <a:r>
              <a:rPr lang="en-US" altLang="en-US" sz="1800" b="1">
                <a:latin typeface="Arial" panose="020B0604020202020204" pitchFamily="34" charset="0"/>
              </a:rPr>
              <a:t>all</a:t>
            </a:r>
            <a:r>
              <a:rPr lang="en-US" altLang="en-US" sz="1800">
                <a:latin typeface="Arial" panose="020B0604020202020204" pitchFamily="34" charset="0"/>
              </a:rPr>
              <a:t> controlled substances on May 1</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Controlled substance invoices must be kept separate or marked; CII separate from CIII-V;  date received indicated</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Dispensing log to record each dispensing or administration</a:t>
            </a:r>
          </a:p>
          <a:p>
            <a:pPr eaLnBrk="1" hangingPunct="1">
              <a:spcBef>
                <a:spcPct val="0"/>
              </a:spcBef>
            </a:pPr>
            <a:endParaRPr lang="en-US"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Max of 31 day supply dispensed</a:t>
            </a:r>
          </a:p>
          <a:p>
            <a:pPr eaLnBrk="1" hangingPunct="1">
              <a:spcBef>
                <a:spcPct val="0"/>
              </a:spcBef>
            </a:pPr>
            <a:endParaRPr lang="en-US" altLang="en-US" sz="1800">
              <a:latin typeface="Arial" panose="020B0604020202020204" pitchFamily="34" charset="0"/>
            </a:endParaRPr>
          </a:p>
          <a:p>
            <a:pPr eaLnBrk="1" hangingPunct="1">
              <a:lnSpc>
                <a:spcPct val="90000"/>
              </a:lnSpc>
              <a:spcBef>
                <a:spcPct val="0"/>
              </a:spcBef>
              <a:spcAft>
                <a:spcPts val="1288"/>
              </a:spcAft>
              <a:buClr>
                <a:srgbClr val="000000"/>
              </a:buClr>
            </a:pPr>
            <a:r>
              <a:rPr lang="en-US" altLang="en-US" sz="1800">
                <a:latin typeface="Arial" panose="020B0604020202020204" pitchFamily="34" charset="0"/>
                <a:ea typeface="MS Gothic" panose="020B0609070205080204" pitchFamily="49" charset="-128"/>
              </a:rPr>
              <a:t>Controlled substances should be stored in a securely locked and substantially constructed cabinet</a:t>
            </a:r>
          </a:p>
          <a:p>
            <a:pPr eaLnBrk="1" hangingPunct="1">
              <a:lnSpc>
                <a:spcPct val="90000"/>
              </a:lnSpc>
              <a:spcBef>
                <a:spcPct val="0"/>
              </a:spcBef>
              <a:spcAft>
                <a:spcPts val="1288"/>
              </a:spcAft>
              <a:buClr>
                <a:srgbClr val="000000"/>
              </a:buClr>
            </a:pPr>
            <a:r>
              <a:rPr lang="en-US" altLang="en-US" sz="1800">
                <a:latin typeface="Arial" panose="020B0604020202020204" pitchFamily="34" charset="0"/>
                <a:ea typeface="MS Gothic" panose="020B0609070205080204" pitchFamily="49" charset="-128"/>
              </a:rPr>
              <a:t>Registrants should report any theft/loss to DHEC Bureau of Drug Control </a:t>
            </a:r>
          </a:p>
          <a:p>
            <a:pPr eaLnBrk="1" hangingPunct="1">
              <a:spcBef>
                <a:spcPct val="0"/>
              </a:spcBef>
            </a:pPr>
            <a:r>
              <a:rPr lang="en-US" altLang="en-US" sz="1800">
                <a:latin typeface="Arial" panose="020B0604020202020204" pitchFamily="34" charset="0"/>
              </a:rPr>
              <a:t>All records must be readily retrievable and kept for 2 years</a:t>
            </a:r>
          </a:p>
          <a:p>
            <a:pPr eaLnBrk="1" hangingPunct="1">
              <a:spcBef>
                <a:spcPct val="0"/>
              </a:spcBef>
            </a:pPr>
            <a:endParaRPr lang="en-US" altLang="en-US" sz="1800">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62FFD69B-0087-40CC-A73B-331F6E5A72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71136571"/>
      </p:ext>
    </p:extLst>
  </p:cSld>
  <p:clrMapOvr>
    <a:masterClrMapping/>
  </p:clrMapOvr>
  <mc:AlternateContent xmlns:mc="http://schemas.openxmlformats.org/markup-compatibility/2006" xmlns:p14="http://schemas.microsoft.com/office/powerpoint/2010/main">
    <mc:Choice Requires="p14">
      <p:transition spd="slow" p14:dur="2000" advTm="115800"/>
    </mc:Choice>
    <mc:Fallback xmlns="">
      <p:transition spd="slow" advTm="11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7238" y="1531505"/>
            <a:ext cx="4572000" cy="5073184"/>
          </a:xfrm>
          <a:prstGeom prst="rect">
            <a:avLst/>
          </a:prstGeom>
        </p:spPr>
        <p:txBody>
          <a:bodyPr>
            <a:spAutoFit/>
          </a:bodyPr>
          <a:lstStyle/>
          <a:p>
            <a:pPr marL="287338" indent="-287338" defTabSz="384175">
              <a:lnSpc>
                <a:spcPct val="90000"/>
              </a:lnSpc>
              <a:spcAft>
                <a:spcPts val="1288"/>
              </a:spcAft>
              <a:buClr>
                <a:srgbClr val="000000"/>
              </a:buClr>
              <a:buSzPct val="100000"/>
              <a:defRPr/>
            </a:pPr>
            <a:r>
              <a:rPr lang="en-US" altLang="en-US" sz="2000" b="1" kern="0">
                <a:solidFill>
                  <a:schemeClr val="accent5"/>
                </a:solidFill>
                <a:latin typeface="Arial"/>
                <a:ea typeface="MS Gothic"/>
              </a:rPr>
              <a:t>Controlled substance dispensing records must be kept separate from patient chart</a:t>
            </a:r>
          </a:p>
          <a:p>
            <a:pPr marL="287338" indent="-287338" defTabSz="384175">
              <a:lnSpc>
                <a:spcPct val="90000"/>
              </a:lnSpc>
              <a:spcAft>
                <a:spcPts val="1288"/>
              </a:spcAft>
              <a:buClr>
                <a:srgbClr val="000000"/>
              </a:buClr>
              <a:buSzPct val="100000"/>
              <a:defRPr/>
            </a:pPr>
            <a:r>
              <a:rPr lang="en-US" altLang="en-US" sz="2000" kern="0">
                <a:solidFill>
                  <a:schemeClr val="accent5"/>
                </a:solidFill>
                <a:latin typeface="Arial"/>
                <a:ea typeface="MS Gothic"/>
              </a:rPr>
              <a:t>Record must include the following information:</a:t>
            </a:r>
          </a:p>
          <a:p>
            <a:pPr marL="625475" lvl="1" indent="-239713" defTabSz="384175">
              <a:lnSpc>
                <a:spcPct val="90000"/>
              </a:lnSpc>
              <a:spcAft>
                <a:spcPts val="1038"/>
              </a:spcAft>
              <a:buClr>
                <a:srgbClr val="000000"/>
              </a:buClr>
              <a:buSzPct val="100000"/>
              <a:defRPr/>
            </a:pPr>
            <a:r>
              <a:rPr lang="en-US" altLang="en-US" sz="2000" kern="0">
                <a:solidFill>
                  <a:schemeClr val="accent5"/>
                </a:solidFill>
                <a:latin typeface="Arial"/>
                <a:ea typeface="MS Gothic"/>
              </a:rPr>
              <a:t>Drug name and strength</a:t>
            </a:r>
          </a:p>
          <a:p>
            <a:pPr marL="625475" lvl="1" indent="-239713" defTabSz="384175">
              <a:lnSpc>
                <a:spcPct val="90000"/>
              </a:lnSpc>
              <a:spcAft>
                <a:spcPts val="1038"/>
              </a:spcAft>
              <a:buClr>
                <a:srgbClr val="000000"/>
              </a:buClr>
              <a:buSzPct val="100000"/>
              <a:defRPr/>
            </a:pPr>
            <a:r>
              <a:rPr lang="en-US" altLang="en-US" sz="2000" kern="0">
                <a:solidFill>
                  <a:schemeClr val="accent5"/>
                </a:solidFill>
                <a:latin typeface="Arial"/>
                <a:ea typeface="MS Gothic"/>
              </a:rPr>
              <a:t>Date dispensed or administered</a:t>
            </a:r>
          </a:p>
          <a:p>
            <a:pPr marL="625475" lvl="1" indent="-239713" defTabSz="384175">
              <a:lnSpc>
                <a:spcPct val="90000"/>
              </a:lnSpc>
              <a:spcAft>
                <a:spcPts val="1038"/>
              </a:spcAft>
              <a:buClr>
                <a:srgbClr val="000000"/>
              </a:buClr>
              <a:buSzPct val="100000"/>
              <a:defRPr/>
            </a:pPr>
            <a:r>
              <a:rPr lang="en-US" altLang="en-US" sz="2000" kern="0">
                <a:solidFill>
                  <a:schemeClr val="accent5"/>
                </a:solidFill>
                <a:latin typeface="Arial"/>
                <a:ea typeface="MS Gothic"/>
              </a:rPr>
              <a:t>Patient name and address</a:t>
            </a:r>
          </a:p>
          <a:p>
            <a:pPr marL="625475" lvl="1" indent="-239713" defTabSz="384175">
              <a:lnSpc>
                <a:spcPct val="90000"/>
              </a:lnSpc>
              <a:spcAft>
                <a:spcPts val="1038"/>
              </a:spcAft>
              <a:buClr>
                <a:srgbClr val="000000"/>
              </a:buClr>
              <a:buSzPct val="100000"/>
              <a:defRPr/>
            </a:pPr>
            <a:r>
              <a:rPr lang="en-US" altLang="en-US" sz="2000" kern="0">
                <a:solidFill>
                  <a:schemeClr val="accent5"/>
                </a:solidFill>
                <a:latin typeface="Arial"/>
                <a:ea typeface="MS Gothic"/>
              </a:rPr>
              <a:t>Quantity dispensed or administered</a:t>
            </a:r>
          </a:p>
          <a:p>
            <a:pPr marL="625475" lvl="1" indent="-239713" defTabSz="384175">
              <a:lnSpc>
                <a:spcPct val="90000"/>
              </a:lnSpc>
              <a:spcAft>
                <a:spcPts val="1038"/>
              </a:spcAft>
              <a:buClr>
                <a:srgbClr val="000000"/>
              </a:buClr>
              <a:buSzPct val="100000"/>
              <a:defRPr/>
            </a:pPr>
            <a:r>
              <a:rPr lang="en-US" altLang="en-US" sz="2000" kern="0">
                <a:solidFill>
                  <a:schemeClr val="accent5"/>
                </a:solidFill>
                <a:latin typeface="Arial"/>
                <a:ea typeface="MS Gothic"/>
              </a:rPr>
              <a:t>Dispenser’s signature or initials</a:t>
            </a:r>
          </a:p>
          <a:p>
            <a:pPr marL="625475" lvl="1" indent="-239713" defTabSz="384175">
              <a:lnSpc>
                <a:spcPct val="90000"/>
              </a:lnSpc>
              <a:spcAft>
                <a:spcPts val="1038"/>
              </a:spcAft>
              <a:buClr>
                <a:srgbClr val="000000"/>
              </a:buClr>
              <a:buSzPct val="100000"/>
              <a:defRPr/>
            </a:pPr>
            <a:r>
              <a:rPr lang="en-US" altLang="en-US" sz="2000" kern="0">
                <a:solidFill>
                  <a:schemeClr val="accent5"/>
                </a:solidFill>
                <a:latin typeface="Arial"/>
                <a:ea typeface="MS Gothic"/>
              </a:rPr>
              <a:t>Practitioner’s initials</a:t>
            </a:r>
          </a:p>
          <a:p>
            <a:pPr marL="625475" lvl="1" indent="-239713" defTabSz="384175">
              <a:lnSpc>
                <a:spcPct val="90000"/>
              </a:lnSpc>
              <a:spcAft>
                <a:spcPts val="1038"/>
              </a:spcAft>
              <a:buClr>
                <a:srgbClr val="000000"/>
              </a:buClr>
              <a:buSzPct val="100000"/>
              <a:defRPr/>
            </a:pPr>
            <a:r>
              <a:rPr lang="en-US" altLang="en-US" sz="2000" b="1" kern="0">
                <a:solidFill>
                  <a:schemeClr val="accent5"/>
                </a:solidFill>
                <a:latin typeface="Arial"/>
                <a:ea typeface="MS Gothic"/>
              </a:rPr>
              <a:t>Must report dispensations to SC Prescription Monitoring Program </a:t>
            </a:r>
          </a:p>
        </p:txBody>
      </p:sp>
      <p:pic>
        <p:nvPicPr>
          <p:cNvPr id="3" name="Audio 2">
            <a:hlinkClick r:id="" action="ppaction://media"/>
            <a:extLst>
              <a:ext uri="{FF2B5EF4-FFF2-40B4-BE49-F238E27FC236}">
                <a16:creationId xmlns:a16="http://schemas.microsoft.com/office/drawing/2014/main" id="{0627A9D5-DABB-4BC8-843A-BD2070DC07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27338382"/>
      </p:ext>
    </p:extLst>
  </p:cSld>
  <p:clrMapOvr>
    <a:masterClrMapping/>
  </p:clrMapOvr>
  <mc:AlternateContent xmlns:mc="http://schemas.openxmlformats.org/markup-compatibility/2006" xmlns:p14="http://schemas.microsoft.com/office/powerpoint/2010/main">
    <mc:Choice Requires="p14">
      <p:transition spd="slow" p14:dur="2000" advTm="78702"/>
    </mc:Choice>
    <mc:Fallback xmlns="">
      <p:transition spd="slow" advTm="7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additive="base">
                                        <p:cTn id="3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 calcmode="lin" valueType="num">
                                      <p:cBhvr additive="base">
                                        <p:cTn id="4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6|9.8|4.2|7.7"/>
</p:tagLst>
</file>

<file path=ppt/tags/tag10.xml><?xml version="1.0" encoding="utf-8"?>
<p:tagLst xmlns:a="http://schemas.openxmlformats.org/drawingml/2006/main" xmlns:r="http://schemas.openxmlformats.org/officeDocument/2006/relationships" xmlns:p="http://schemas.openxmlformats.org/presentationml/2006/main">
  <p:tag name="TIMING" val="|31.9|142.6"/>
</p:tagLst>
</file>

<file path=ppt/tags/tag11.xml><?xml version="1.0" encoding="utf-8"?>
<p:tagLst xmlns:a="http://schemas.openxmlformats.org/drawingml/2006/main" xmlns:r="http://schemas.openxmlformats.org/officeDocument/2006/relationships" xmlns:p="http://schemas.openxmlformats.org/presentationml/2006/main">
  <p:tag name="TIMING" val="|47.8|9.2|44.7|39.9"/>
</p:tagLst>
</file>

<file path=ppt/tags/tag12.xml><?xml version="1.0" encoding="utf-8"?>
<p:tagLst xmlns:a="http://schemas.openxmlformats.org/drawingml/2006/main" xmlns:r="http://schemas.openxmlformats.org/officeDocument/2006/relationships" xmlns:p="http://schemas.openxmlformats.org/presentationml/2006/main">
  <p:tag name="TIMING" val="|7.4|1.2|25|17|34|14.5"/>
</p:tagLst>
</file>

<file path=ppt/tags/tag2.xml><?xml version="1.0" encoding="utf-8"?>
<p:tagLst xmlns:a="http://schemas.openxmlformats.org/drawingml/2006/main" xmlns:r="http://schemas.openxmlformats.org/officeDocument/2006/relationships" xmlns:p="http://schemas.openxmlformats.org/presentationml/2006/main">
  <p:tag name="TIMING" val="|6.9|33|23.7|10.2|9.9|17.3|7.4"/>
</p:tagLst>
</file>

<file path=ppt/tags/tag3.xml><?xml version="1.0" encoding="utf-8"?>
<p:tagLst xmlns:a="http://schemas.openxmlformats.org/drawingml/2006/main" xmlns:r="http://schemas.openxmlformats.org/officeDocument/2006/relationships" xmlns:p="http://schemas.openxmlformats.org/presentationml/2006/main">
  <p:tag name="TIMING" val="|8.5|2.5|2.2|3|2.5|2.9|2.5|1.8"/>
</p:tagLst>
</file>

<file path=ppt/tags/tag4.xml><?xml version="1.0" encoding="utf-8"?>
<p:tagLst xmlns:a="http://schemas.openxmlformats.org/drawingml/2006/main" xmlns:r="http://schemas.openxmlformats.org/officeDocument/2006/relationships" xmlns:p="http://schemas.openxmlformats.org/presentationml/2006/main">
  <p:tag name="TIMING" val="|3.2|22.1|29.5"/>
</p:tagLst>
</file>

<file path=ppt/tags/tag5.xml><?xml version="1.0" encoding="utf-8"?>
<p:tagLst xmlns:a="http://schemas.openxmlformats.org/drawingml/2006/main" xmlns:r="http://schemas.openxmlformats.org/officeDocument/2006/relationships" xmlns:p="http://schemas.openxmlformats.org/presentationml/2006/main">
  <p:tag name="TIMING" val="|9.3|11.3|12.8|10.4|10.7"/>
</p:tagLst>
</file>

<file path=ppt/tags/tag6.xml><?xml version="1.0" encoding="utf-8"?>
<p:tagLst xmlns:a="http://schemas.openxmlformats.org/drawingml/2006/main" xmlns:r="http://schemas.openxmlformats.org/officeDocument/2006/relationships" xmlns:p="http://schemas.openxmlformats.org/presentationml/2006/main">
  <p:tag name="TIMING" val="|42.8|26.6|16|40.7|15.2"/>
</p:tagLst>
</file>

<file path=ppt/tags/tag7.xml><?xml version="1.0" encoding="utf-8"?>
<p:tagLst xmlns:a="http://schemas.openxmlformats.org/drawingml/2006/main" xmlns:r="http://schemas.openxmlformats.org/officeDocument/2006/relationships" xmlns:p="http://schemas.openxmlformats.org/presentationml/2006/main">
  <p:tag name="TIMING" val="|1.5|13.9|64.3|5.2|25.2|3.1"/>
</p:tagLst>
</file>

<file path=ppt/tags/tag8.xml><?xml version="1.0" encoding="utf-8"?>
<p:tagLst xmlns:a="http://schemas.openxmlformats.org/drawingml/2006/main" xmlns:r="http://schemas.openxmlformats.org/officeDocument/2006/relationships" xmlns:p="http://schemas.openxmlformats.org/presentationml/2006/main">
  <p:tag name="TIMING" val="|10.4|4|6|12.8|17"/>
</p:tagLst>
</file>

<file path=ppt/tags/tag9.xml><?xml version="1.0" encoding="utf-8"?>
<p:tagLst xmlns:a="http://schemas.openxmlformats.org/drawingml/2006/main" xmlns:r="http://schemas.openxmlformats.org/officeDocument/2006/relationships" xmlns:p="http://schemas.openxmlformats.org/presentationml/2006/main">
  <p:tag name="TIMING" val="|4|1.1"/>
</p:tagLst>
</file>

<file path=ppt/theme/theme1.xml><?xml version="1.0" encoding="utf-8"?>
<a:theme xmlns:a="http://schemas.openxmlformats.org/drawingml/2006/main" name="Cover (Title Slide)">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pot [Compatibility Mode]" id="{E7595EF0-B19A-459B-AD87-51102745584E}" vid="{EE31DF30-96F5-4164-8B6D-205E2F749182}"/>
    </a:ext>
  </a:extLst>
</a:theme>
</file>

<file path=ppt/theme/theme2.xml><?xml version="1.0" encoding="utf-8"?>
<a:theme xmlns:a="http://schemas.openxmlformats.org/drawingml/2006/main" name="Custom Design">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pot [Compatibility Mode]" id="{E7595EF0-B19A-459B-AD87-51102745584E}" vid="{72A273E9-1EC2-4207-8749-BB9D0992F4C8}"/>
    </a:ext>
  </a:extLst>
</a:theme>
</file>

<file path=ppt/theme/theme3.xml><?xml version="1.0" encoding="utf-8"?>
<a:theme xmlns:a="http://schemas.openxmlformats.org/drawingml/2006/main" name="Contact Us (Final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DHEC_White_Standard</Template>
  <TotalTime>0</TotalTime>
  <Words>1010</Words>
  <Application>Microsoft Office PowerPoint</Application>
  <PresentationFormat>On-screen Show (4:3)</PresentationFormat>
  <Paragraphs>186</Paragraphs>
  <Slides>41</Slides>
  <Notes>7</Notes>
  <HiddenSlides>0</HiddenSlides>
  <MMClips>41</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Cover (Title Slide)</vt:lpstr>
      <vt:lpstr>Custom Design</vt:lpstr>
      <vt:lpstr>Contact Us (Final Slide)</vt:lpstr>
      <vt:lpstr>Prescription Monitoring Program Bureau of Drug Control </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Heidari, Khosrow</dc:creator>
  <cp:lastModifiedBy>Frick, Christie</cp:lastModifiedBy>
  <cp:revision>2</cp:revision>
  <cp:lastPrinted>2017-01-09T15:18:53Z</cp:lastPrinted>
  <dcterms:created xsi:type="dcterms:W3CDTF">2016-09-27T12:48:55Z</dcterms:created>
  <dcterms:modified xsi:type="dcterms:W3CDTF">2020-04-02T14:52:40Z</dcterms:modified>
</cp:coreProperties>
</file>